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537" r:id="rId3"/>
    <p:sldId id="440" r:id="rId4"/>
    <p:sldId id="343" r:id="rId5"/>
    <p:sldId id="538" r:id="rId6"/>
    <p:sldId id="539" r:id="rId7"/>
    <p:sldId id="294" r:id="rId8"/>
    <p:sldId id="438" r:id="rId9"/>
    <p:sldId id="390" r:id="rId10"/>
    <p:sldId id="393" r:id="rId11"/>
    <p:sldId id="392" r:id="rId12"/>
    <p:sldId id="430" r:id="rId13"/>
    <p:sldId id="429" r:id="rId14"/>
    <p:sldId id="342" r:id="rId15"/>
    <p:sldId id="431" r:id="rId16"/>
    <p:sldId id="432" r:id="rId17"/>
    <p:sldId id="391" r:id="rId18"/>
    <p:sldId id="433" r:id="rId19"/>
    <p:sldId id="434" r:id="rId20"/>
    <p:sldId id="340" r:id="rId21"/>
    <p:sldId id="397" r:id="rId22"/>
    <p:sldId id="435" r:id="rId23"/>
    <p:sldId id="437" r:id="rId24"/>
    <p:sldId id="398" r:id="rId25"/>
    <p:sldId id="399" r:id="rId26"/>
    <p:sldId id="533" r:id="rId27"/>
    <p:sldId id="534" r:id="rId28"/>
    <p:sldId id="350" r:id="rId29"/>
    <p:sldId id="373" r:id="rId30"/>
    <p:sldId id="407" r:id="rId31"/>
    <p:sldId id="408" r:id="rId32"/>
    <p:sldId id="448" r:id="rId33"/>
    <p:sldId id="536" r:id="rId34"/>
    <p:sldId id="449" r:id="rId35"/>
    <p:sldId id="410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540" r:id="rId45"/>
    <p:sldId id="490" r:id="rId46"/>
    <p:sldId id="507" r:id="rId47"/>
    <p:sldId id="508" r:id="rId48"/>
    <p:sldId id="509" r:id="rId49"/>
    <p:sldId id="495" r:id="rId50"/>
    <p:sldId id="498" r:id="rId51"/>
    <p:sldId id="499" r:id="rId52"/>
    <p:sldId id="500" r:id="rId53"/>
    <p:sldId id="535" r:id="rId54"/>
    <p:sldId id="541" r:id="rId55"/>
    <p:sldId id="506" r:id="rId56"/>
    <p:sldId id="513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3" r:id="rId67"/>
    <p:sldId id="524" r:id="rId68"/>
    <p:sldId id="525" r:id="rId69"/>
    <p:sldId id="526" r:id="rId70"/>
    <p:sldId id="529" r:id="rId71"/>
    <p:sldId id="530" r:id="rId72"/>
    <p:sldId id="531" r:id="rId73"/>
    <p:sldId id="532" r:id="rId74"/>
    <p:sldId id="41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4" autoAdjust="0"/>
    <p:restoredTop sz="85654" autoAdjust="0"/>
  </p:normalViewPr>
  <p:slideViewPr>
    <p:cSldViewPr snapToGrid="0">
      <p:cViewPr varScale="1">
        <p:scale>
          <a:sx n="54" d="100"/>
          <a:sy n="54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工作表1!$D$4:$D$104</c:f>
              <c:numCache>
                <c:formatCode>General</c:formatCode>
                <c:ptCount val="101"/>
                <c:pt idx="0">
                  <c:v>0</c:v>
                </c:pt>
                <c:pt idx="1">
                  <c:v>0.173252334770955</c:v>
                </c:pt>
                <c:pt idx="2">
                  <c:v>0.32043399528448002</c:v>
                </c:pt>
                <c:pt idx="3">
                  <c:v>0.44489410140775498</c:v>
                </c:pt>
                <c:pt idx="4">
                  <c:v>0.54962380505088004</c:v>
                </c:pt>
                <c:pt idx="5">
                  <c:v>0.63728690429687496</c:v>
                </c:pt>
                <c:pt idx="6">
                  <c:v>0.71024849123328004</c:v>
                </c:pt>
                <c:pt idx="7">
                  <c:v>0.77060171785495502</c:v>
                </c:pt>
                <c:pt idx="8">
                  <c:v>0.82019276259328</c:v>
                </c:pt>
                <c:pt idx="9">
                  <c:v>0.86064407821255495</c:v>
                </c:pt>
                <c:pt idx="10">
                  <c:v>0.89337599999999995</c:v>
                </c:pt>
                <c:pt idx="11">
                  <c:v>0.91962679136135494</c:v>
                </c:pt>
                <c:pt idx="12">
                  <c:v>0.94047120211968005</c:v>
                </c:pt>
                <c:pt idx="13">
                  <c:v>0.95683761300055503</c:v>
                </c:pt>
                <c:pt idx="14">
                  <c:v>0.96952383797247998</c:v>
                </c:pt>
                <c:pt idx="15">
                  <c:v>0.97921165429687496</c:v>
                </c:pt>
                <c:pt idx="16">
                  <c:v>0.98648012832767995</c:v>
                </c:pt>
                <c:pt idx="17">
                  <c:v>0.99181780328615499</c:v>
                </c:pt>
                <c:pt idx="18">
                  <c:v>0.99563381342208002</c:v>
                </c:pt>
                <c:pt idx="19">
                  <c:v>0.99826798715815501</c:v>
                </c:pt>
                <c:pt idx="20">
                  <c:v>1</c:v>
                </c:pt>
                <c:pt idx="21">
                  <c:v>1.0010576361797501</c:v>
                </c:pt>
                <c:pt idx="22">
                  <c:v>1.00162421618688</c:v>
                </c:pt>
                <c:pt idx="23">
                  <c:v>1.0018452455253599</c:v>
                </c:pt>
                <c:pt idx="24">
                  <c:v>1.00183433822208</c:v>
                </c:pt>
                <c:pt idx="25">
                  <c:v>1.0016784667968801</c:v>
                </c:pt>
                <c:pt idx="26">
                  <c:v>1.00144258859008</c:v>
                </c:pt>
                <c:pt idx="27">
                  <c:v>1.0011736965293501</c:v>
                </c:pt>
                <c:pt idx="28">
                  <c:v>1.0009043406028799</c:v>
                </c:pt>
                <c:pt idx="29">
                  <c:v>1.0006556644917599</c:v>
                </c:pt>
                <c:pt idx="30">
                  <c:v>1.00044</c:v>
                </c:pt>
                <c:pt idx="31">
                  <c:v>1.00026306010616</c:v>
                </c:pt>
                <c:pt idx="32">
                  <c:v>1.0001257696460799</c:v>
                </c:pt>
                <c:pt idx="33">
                  <c:v>1.0000257708221501</c:v>
                </c:pt>
                <c:pt idx="34">
                  <c:v>0.99995863891967995</c:v>
                </c:pt>
                <c:pt idx="35">
                  <c:v>0.99991884179687496</c:v>
                </c:pt>
                <c:pt idx="36">
                  <c:v>0.99990047490047995</c:v>
                </c:pt>
                <c:pt idx="37">
                  <c:v>0.999897801744555</c:v>
                </c:pt>
                <c:pt idx="38">
                  <c:v>0.99990562797567994</c:v>
                </c:pt>
                <c:pt idx="39">
                  <c:v>0.99991953533335498</c:v>
                </c:pt>
                <c:pt idx="40">
                  <c:v>0.99993600000000005</c:v>
                </c:pt>
                <c:pt idx="41">
                  <c:v>0.99995241802055501</c:v>
                </c:pt>
                <c:pt idx="42">
                  <c:v>0.99996705865727997</c:v>
                </c:pt>
                <c:pt idx="43">
                  <c:v>0.99997896473095504</c:v>
                </c:pt>
                <c:pt idx="44">
                  <c:v>0.99998781718527996</c:v>
                </c:pt>
                <c:pt idx="45">
                  <c:v>0.99999377929687505</c:v>
                </c:pt>
                <c:pt idx="46">
                  <c:v>0.99999733413888003</c:v>
                </c:pt>
                <c:pt idx="47">
                  <c:v>0.99999912709175498</c:v>
                </c:pt>
                <c:pt idx="48">
                  <c:v>0.99999982338047999</c:v>
                </c:pt>
                <c:pt idx="49">
                  <c:v>0.99999998880295504</c:v>
                </c:pt>
                <c:pt idx="50">
                  <c:v>1</c:v>
                </c:pt>
                <c:pt idx="51">
                  <c:v>0.99999998880295504</c:v>
                </c:pt>
                <c:pt idx="52">
                  <c:v>0.99999982338047999</c:v>
                </c:pt>
                <c:pt idx="53">
                  <c:v>0.99999912709175498</c:v>
                </c:pt>
                <c:pt idx="54">
                  <c:v>0.99999733413888003</c:v>
                </c:pt>
                <c:pt idx="55">
                  <c:v>0.99999377929687505</c:v>
                </c:pt>
                <c:pt idx="56">
                  <c:v>0.99998781718527996</c:v>
                </c:pt>
                <c:pt idx="57">
                  <c:v>0.99997896473095504</c:v>
                </c:pt>
                <c:pt idx="58">
                  <c:v>0.99996705865727997</c:v>
                </c:pt>
                <c:pt idx="59">
                  <c:v>0.99995241802055501</c:v>
                </c:pt>
                <c:pt idx="60">
                  <c:v>0.99993600000000005</c:v>
                </c:pt>
                <c:pt idx="61">
                  <c:v>0.99991953533335498</c:v>
                </c:pt>
                <c:pt idx="62">
                  <c:v>0.99990562797567994</c:v>
                </c:pt>
                <c:pt idx="63">
                  <c:v>0.999897801744555</c:v>
                </c:pt>
                <c:pt idx="64">
                  <c:v>0.99990047490047995</c:v>
                </c:pt>
                <c:pt idx="65">
                  <c:v>0.99991884179687496</c:v>
                </c:pt>
                <c:pt idx="66">
                  <c:v>0.99995863891967995</c:v>
                </c:pt>
                <c:pt idx="67">
                  <c:v>1.0000257708221501</c:v>
                </c:pt>
                <c:pt idx="68">
                  <c:v>1.0001257696460799</c:v>
                </c:pt>
                <c:pt idx="69">
                  <c:v>1.00026306010616</c:v>
                </c:pt>
                <c:pt idx="70">
                  <c:v>1.00044</c:v>
                </c:pt>
                <c:pt idx="71">
                  <c:v>1.0006556644917599</c:v>
                </c:pt>
                <c:pt idx="72">
                  <c:v>1.0009043406028799</c:v>
                </c:pt>
                <c:pt idx="73">
                  <c:v>1.0011736965293501</c:v>
                </c:pt>
                <c:pt idx="74">
                  <c:v>1.00144258859008</c:v>
                </c:pt>
                <c:pt idx="75">
                  <c:v>1.0016784667968801</c:v>
                </c:pt>
                <c:pt idx="76">
                  <c:v>1.00183433822208</c:v>
                </c:pt>
                <c:pt idx="77">
                  <c:v>1.0018452455253599</c:v>
                </c:pt>
                <c:pt idx="78">
                  <c:v>1.00162421618688</c:v>
                </c:pt>
                <c:pt idx="79">
                  <c:v>1.0010576361797501</c:v>
                </c:pt>
                <c:pt idx="80">
                  <c:v>1</c:v>
                </c:pt>
                <c:pt idx="81">
                  <c:v>0.99826798715815501</c:v>
                </c:pt>
                <c:pt idx="82">
                  <c:v>0.99563381342208002</c:v>
                </c:pt>
                <c:pt idx="83">
                  <c:v>0.99181780328615499</c:v>
                </c:pt>
                <c:pt idx="84">
                  <c:v>0.98648012832767995</c:v>
                </c:pt>
                <c:pt idx="85">
                  <c:v>0.97921165429687496</c:v>
                </c:pt>
                <c:pt idx="86">
                  <c:v>0.96952383797247899</c:v>
                </c:pt>
                <c:pt idx="87">
                  <c:v>0.95683761300055403</c:v>
                </c:pt>
                <c:pt idx="88">
                  <c:v>0.94047120211967905</c:v>
                </c:pt>
                <c:pt idx="89">
                  <c:v>0.91962679136135395</c:v>
                </c:pt>
                <c:pt idx="90">
                  <c:v>0.89337599999999795</c:v>
                </c:pt>
                <c:pt idx="91">
                  <c:v>0.86064407821255295</c:v>
                </c:pt>
                <c:pt idx="92">
                  <c:v>0.820192762593277</c:v>
                </c:pt>
                <c:pt idx="93">
                  <c:v>0.77060171785495202</c:v>
                </c:pt>
                <c:pt idx="94">
                  <c:v>0.71024849123327605</c:v>
                </c:pt>
                <c:pt idx="95">
                  <c:v>0.63728690429686996</c:v>
                </c:pt>
                <c:pt idx="96">
                  <c:v>0.54962380505087405</c:v>
                </c:pt>
                <c:pt idx="97">
                  <c:v>0.44489410140774799</c:v>
                </c:pt>
                <c:pt idx="98">
                  <c:v>0.32043399528447097</c:v>
                </c:pt>
                <c:pt idx="99">
                  <c:v>0.17325233477094401</c:v>
                </c:pt>
                <c:pt idx="100" formatCode="0.00E+00">
                  <c:v>1.2434497875801801E-14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3-414F-B0AA-14C46BE9D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439088"/>
        <c:axId val="384439416"/>
      </c:lineChart>
      <c:catAx>
        <c:axId val="38443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439416"/>
        <c:crosses val="autoZero"/>
        <c:auto val="1"/>
        <c:lblAlgn val="ctr"/>
        <c:lblOffset val="100"/>
        <c:noMultiLvlLbl val="0"/>
      </c:catAx>
      <c:valAx>
        <c:axId val="38443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443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工作表1!$F$4:$F$104</c:f>
              <c:numCache>
                <c:formatCode>General</c:formatCode>
                <c:ptCount val="101"/>
                <c:pt idx="0">
                  <c:v>2</c:v>
                </c:pt>
                <c:pt idx="1">
                  <c:v>1.83514104254101</c:v>
                </c:pt>
                <c:pt idx="2">
                  <c:v>1.69357767491584</c:v>
                </c:pt>
                <c:pt idx="3">
                  <c:v>1.5725437802234099</c:v>
                </c:pt>
                <c:pt idx="4">
                  <c:v>1.4695411394150399</c:v>
                </c:pt>
                <c:pt idx="5">
                  <c:v>1.3823192089843701</c:v>
                </c:pt>
                <c:pt idx="6">
                  <c:v>1.3088560038502399</c:v>
                </c:pt>
                <c:pt idx="7">
                  <c:v>1.2473400472290099</c:v>
                </c:pt>
                <c:pt idx="8">
                  <c:v>1.19615334989824</c:v>
                </c:pt>
                <c:pt idx="9">
                  <c:v>1.1538553818578099</c:v>
                </c:pt>
                <c:pt idx="10">
                  <c:v>1.1191679999999999</c:v>
                </c:pt>
                <c:pt idx="11">
                  <c:v>1.0909612960042101</c:v>
                </c:pt>
                <c:pt idx="12">
                  <c:v>1.0682403292774401</c:v>
                </c:pt>
                <c:pt idx="13">
                  <c:v>1.05013271036581</c:v>
                </c:pt>
                <c:pt idx="14">
                  <c:v>1.03587700086784</c:v>
                </c:pt>
                <c:pt idx="15">
                  <c:v>1.02481189648438</c:v>
                </c:pt>
                <c:pt idx="16">
                  <c:v>1.0163661604454399</c:v>
                </c:pt>
                <c:pt idx="17">
                  <c:v>1.0100492751586101</c:v>
                </c:pt>
                <c:pt idx="18">
                  <c:v>1.0054427805286399</c:v>
                </c:pt>
                <c:pt idx="19">
                  <c:v>1.0021922680026101</c:v>
                </c:pt>
                <c:pt idx="20">
                  <c:v>1</c:v>
                </c:pt>
                <c:pt idx="21">
                  <c:v>0.998618124991415</c:v>
                </c:pt>
                <c:pt idx="22">
                  <c:v>0.99784245909503999</c:v>
                </c:pt>
                <c:pt idx="23">
                  <c:v>0.99750680566421501</c:v>
                </c:pt>
                <c:pt idx="24">
                  <c:v>0.99747778494464001</c:v>
                </c:pt>
                <c:pt idx="25">
                  <c:v>0.997650146484375</c:v>
                </c:pt>
                <c:pt idx="26">
                  <c:v>0.99794253758464002</c:v>
                </c:pt>
                <c:pt idx="27">
                  <c:v>0.99829370168421505</c:v>
                </c:pt>
                <c:pt idx="28">
                  <c:v>0.99865908117503999</c:v>
                </c:pt>
                <c:pt idx="29">
                  <c:v>0.99900779975141496</c:v>
                </c:pt>
                <c:pt idx="30">
                  <c:v>0.99931999999999999</c:v>
                </c:pt>
                <c:pt idx="31">
                  <c:v>0.99958451254261504</c:v>
                </c:pt>
                <c:pt idx="32">
                  <c:v>0.99979683364864003</c:v>
                </c:pt>
                <c:pt idx="33">
                  <c:v>0.99995738883861496</c:v>
                </c:pt>
                <c:pt idx="34">
                  <c:v>1.00007006060544</c:v>
                </c:pt>
                <c:pt idx="35">
                  <c:v>1.0001409589843799</c:v>
                </c:pt>
                <c:pt idx="36">
                  <c:v>1.0001774143078399</c:v>
                </c:pt>
                <c:pt idx="37">
                  <c:v>1.00018717208582</c:v>
                </c:pt>
                <c:pt idx="38">
                  <c:v>1.0001777705574399</c:v>
                </c:pt>
                <c:pt idx="39">
                  <c:v>1.0001560820642199</c:v>
                </c:pt>
                <c:pt idx="40">
                  <c:v>1.0001279999999999</c:v>
                </c:pt>
                <c:pt idx="41">
                  <c:v>1.00009825369781</c:v>
                </c:pt>
                <c:pt idx="42">
                  <c:v>1.00007033421824</c:v>
                </c:pt>
                <c:pt idx="43">
                  <c:v>1.0000465146090101</c:v>
                </c:pt>
                <c:pt idx="44">
                  <c:v>1.0000279488102399</c:v>
                </c:pt>
                <c:pt idx="45">
                  <c:v>1.00001483398438</c:v>
                </c:pt>
                <c:pt idx="46">
                  <c:v>1.0000066216550401</c:v>
                </c:pt>
                <c:pt idx="47">
                  <c:v>1.00000226364341</c:v>
                </c:pt>
                <c:pt idx="48">
                  <c:v>1.0000004793958399</c:v>
                </c:pt>
                <c:pt idx="49">
                  <c:v>1.0000000319010101</c:v>
                </c:pt>
                <c:pt idx="50">
                  <c:v>1</c:v>
                </c:pt>
                <c:pt idx="51">
                  <c:v>1.00000003549702</c:v>
                </c:pt>
                <c:pt idx="52">
                  <c:v>1.0000005940838399</c:v>
                </c:pt>
                <c:pt idx="53">
                  <c:v>1.0000031296954199</c:v>
                </c:pt>
                <c:pt idx="54">
                  <c:v>1.00001024251904</c:v>
                </c:pt>
                <c:pt idx="55">
                  <c:v>1.0000257714843701</c:v>
                </c:pt>
                <c:pt idx="56">
                  <c:v>1.00005482266624</c:v>
                </c:pt>
                <c:pt idx="57">
                  <c:v>1.00010372563702</c:v>
                </c:pt>
                <c:pt idx="58">
                  <c:v>1.00017991041024</c:v>
                </c:pt>
                <c:pt idx="59">
                  <c:v>1.00029169822182</c:v>
                </c:pt>
                <c:pt idx="60">
                  <c:v>1.000448</c:v>
                </c:pt>
                <c:pt idx="61">
                  <c:v>1.0006579169802201</c:v>
                </c:pt>
                <c:pt idx="62">
                  <c:v>1.0009302385254399</c:v>
                </c:pt>
                <c:pt idx="63">
                  <c:v>1.00127283281782</c:v>
                </c:pt>
                <c:pt idx="64">
                  <c:v>1.00169192669184</c:v>
                </c:pt>
                <c:pt idx="65">
                  <c:v>1.0021912714843799</c:v>
                </c:pt>
                <c:pt idx="66">
                  <c:v>1.00277119238144</c:v>
                </c:pt>
                <c:pt idx="67">
                  <c:v>1.00342751934662</c:v>
                </c:pt>
                <c:pt idx="68">
                  <c:v>1.0041503983206399</c:v>
                </c:pt>
                <c:pt idx="69">
                  <c:v>1.0049229819866199</c:v>
                </c:pt>
                <c:pt idx="70">
                  <c:v>1.0057199999999999</c:v>
                </c:pt>
                <c:pt idx="71">
                  <c:v>1.00650620918742</c:v>
                </c:pt>
                <c:pt idx="72">
                  <c:v>1.00723472482304</c:v>
                </c:pt>
                <c:pt idx="73">
                  <c:v>1.0078452346962199</c:v>
                </c:pt>
                <c:pt idx="74">
                  <c:v>1.0082620982886401</c:v>
                </c:pt>
                <c:pt idx="75">
                  <c:v>1.0083923339843801</c:v>
                </c:pt>
                <c:pt idx="76">
                  <c:v>1.0081234978406399</c:v>
                </c:pt>
                <c:pt idx="77">
                  <c:v>1.0073214580522101</c:v>
                </c:pt>
                <c:pt idx="78">
                  <c:v>1.0058280698470401</c:v>
                </c:pt>
                <c:pt idx="79">
                  <c:v>1.00345875615541</c:v>
                </c:pt>
                <c:pt idx="80">
                  <c:v>1</c:v>
                </c:pt>
                <c:pt idx="81">
                  <c:v>0.99520675515861501</c:v>
                </c:pt>
                <c:pt idx="82">
                  <c:v>0.98879978225664</c:v>
                </c:pt>
                <c:pt idx="83">
                  <c:v>0.98046291805061403</c:v>
                </c:pt>
                <c:pt idx="84">
                  <c:v>0.96984028626943897</c:v>
                </c:pt>
                <c:pt idx="85">
                  <c:v>0.95653345898437403</c:v>
                </c:pt>
                <c:pt idx="86">
                  <c:v>0.94009857808383901</c:v>
                </c:pt>
                <c:pt idx="87">
                  <c:v>0.92004344703381402</c:v>
                </c:pt>
                <c:pt idx="88">
                  <c:v>0.89582460370943895</c:v>
                </c:pt>
                <c:pt idx="89">
                  <c:v>0.86684438568821298</c:v>
                </c:pt>
                <c:pt idx="90">
                  <c:v>0.83244799999999797</c:v>
                </c:pt>
                <c:pt idx="91">
                  <c:v>0.79192060993381297</c:v>
                </c:pt>
                <c:pt idx="92">
                  <c:v>0.74448445210623704</c:v>
                </c:pt>
                <c:pt idx="93">
                  <c:v>0.68929599760101101</c:v>
                </c:pt>
                <c:pt idx="94">
                  <c:v>0.62544317159423601</c:v>
                </c:pt>
                <c:pt idx="95">
                  <c:v>0.55194264648436997</c:v>
                </c:pt>
                <c:pt idx="96">
                  <c:v>0.46773722415103403</c:v>
                </c:pt>
                <c:pt idx="97">
                  <c:v>0.371693323571408</c:v>
                </c:pt>
                <c:pt idx="98">
                  <c:v>0.26259859062783197</c:v>
                </c:pt>
                <c:pt idx="99">
                  <c:v>0.13915964754500601</c:v>
                </c:pt>
                <c:pt idx="100" formatCode="0.00E+00">
                  <c:v>9.7699626167013807E-15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8-432E-9107-95349CB89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981760"/>
        <c:axId val="380982088"/>
      </c:lineChart>
      <c:catAx>
        <c:axId val="38098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982088"/>
        <c:crosses val="autoZero"/>
        <c:auto val="1"/>
        <c:lblAlgn val="ctr"/>
        <c:lblOffset val="100"/>
        <c:noMultiLvlLbl val="0"/>
      </c:catAx>
      <c:valAx>
        <c:axId val="38098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09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8E134-4F5D-40CF-A12A-640DD419870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69E4476-5DE9-4011-9C43-36F95DA30D13}">
      <dgm:prSet phldrT="[文字]" custT="1"/>
      <dgm:spPr/>
      <dgm:t>
        <a:bodyPr/>
        <a:lstStyle/>
        <a:p>
          <a:r>
            <a:rPr lang="en-US" altLang="zh-TW" sz="3200" dirty="0"/>
            <a:t>Review: Hessian</a:t>
          </a:r>
          <a:endParaRPr lang="zh-TW" altLang="en-US" sz="3200" dirty="0"/>
        </a:p>
      </dgm:t>
    </dgm:pt>
    <dgm:pt modelId="{654F1976-5E44-42C1-A7BA-DA454A396D82}" type="parTrans" cxnId="{B1AD3455-AA59-414D-942E-90A909A68F62}">
      <dgm:prSet/>
      <dgm:spPr/>
      <dgm:t>
        <a:bodyPr/>
        <a:lstStyle/>
        <a:p>
          <a:endParaRPr lang="zh-TW" altLang="en-US"/>
        </a:p>
      </dgm:t>
    </dgm:pt>
    <dgm:pt modelId="{4C68F755-406B-49B9-9313-FE1DA5249033}" type="sibTrans" cxnId="{B1AD3455-AA59-414D-942E-90A909A68F62}">
      <dgm:prSet/>
      <dgm:spPr/>
      <dgm:t>
        <a:bodyPr/>
        <a:lstStyle/>
        <a:p>
          <a:endParaRPr lang="zh-TW" altLang="en-US"/>
        </a:p>
      </dgm:t>
    </dgm:pt>
    <dgm:pt modelId="{704E5DB6-67E6-4BD6-8071-25DD863FCBE8}">
      <dgm:prSet phldrT="[文字]" custT="1"/>
      <dgm:spPr/>
      <dgm:t>
        <a:bodyPr/>
        <a:lstStyle/>
        <a:p>
          <a:r>
            <a:rPr lang="en-US" altLang="zh-TW" sz="3200" dirty="0"/>
            <a:t>Deep Linear Model</a:t>
          </a:r>
          <a:endParaRPr lang="zh-TW" altLang="en-US" sz="3200" dirty="0"/>
        </a:p>
      </dgm:t>
    </dgm:pt>
    <dgm:pt modelId="{5D6001F2-6BD2-4B8F-B1AD-6ABD71835AB6}" type="parTrans" cxnId="{2C86FF3D-CBD2-4D58-8F0F-FF6B8FFB7E4D}">
      <dgm:prSet/>
      <dgm:spPr/>
      <dgm:t>
        <a:bodyPr/>
        <a:lstStyle/>
        <a:p>
          <a:endParaRPr lang="zh-TW" altLang="en-US"/>
        </a:p>
      </dgm:t>
    </dgm:pt>
    <dgm:pt modelId="{875E750F-B117-43A5-BAA9-AC3B578692F2}" type="sibTrans" cxnId="{2C86FF3D-CBD2-4D58-8F0F-FF6B8FFB7E4D}">
      <dgm:prSet/>
      <dgm:spPr/>
      <dgm:t>
        <a:bodyPr/>
        <a:lstStyle/>
        <a:p>
          <a:endParaRPr lang="zh-TW" altLang="en-US"/>
        </a:p>
      </dgm:t>
    </dgm:pt>
    <dgm:pt modelId="{231F0E77-389D-4710-9856-7E0C5ADA848B}">
      <dgm:prSet phldrT="[文字]" custT="1"/>
      <dgm:spPr/>
      <dgm:t>
        <a:bodyPr/>
        <a:lstStyle/>
        <a:p>
          <a:r>
            <a:rPr lang="en-US" altLang="zh-TW" sz="3200" dirty="0"/>
            <a:t>Deep Non-linear Model</a:t>
          </a:r>
          <a:endParaRPr lang="zh-TW" altLang="en-US" sz="3200" dirty="0"/>
        </a:p>
      </dgm:t>
    </dgm:pt>
    <dgm:pt modelId="{94798BC8-F400-4266-B646-4AE2DF884027}" type="parTrans" cxnId="{A657355E-1616-4169-9166-C8640DAC10B3}">
      <dgm:prSet/>
      <dgm:spPr/>
      <dgm:t>
        <a:bodyPr/>
        <a:lstStyle/>
        <a:p>
          <a:endParaRPr lang="zh-TW" altLang="en-US"/>
        </a:p>
      </dgm:t>
    </dgm:pt>
    <dgm:pt modelId="{0078E3D0-DA2A-4E08-90D4-FD93B2B5D496}" type="sibTrans" cxnId="{A657355E-1616-4169-9166-C8640DAC10B3}">
      <dgm:prSet/>
      <dgm:spPr/>
      <dgm:t>
        <a:bodyPr/>
        <a:lstStyle/>
        <a:p>
          <a:endParaRPr lang="zh-TW" altLang="en-US"/>
        </a:p>
      </dgm:t>
    </dgm:pt>
    <dgm:pt modelId="{8EFD9428-FC2E-4410-A5F6-4AFCBFC0A5BF}">
      <dgm:prSet phldrT="[文字]" custT="1"/>
      <dgm:spPr/>
      <dgm:t>
        <a:bodyPr/>
        <a:lstStyle/>
        <a:p>
          <a:r>
            <a:rPr lang="en-US" altLang="zh-TW" sz="3200" dirty="0"/>
            <a:t>Conjecture about Deep Learning</a:t>
          </a:r>
          <a:endParaRPr lang="zh-TW" altLang="en-US" sz="3200" dirty="0"/>
        </a:p>
      </dgm:t>
    </dgm:pt>
    <dgm:pt modelId="{371A2308-383F-4771-A40C-DEFA3CBEF06B}" type="parTrans" cxnId="{4C7573CF-98D9-418C-B425-D5699F21712B}">
      <dgm:prSet/>
      <dgm:spPr/>
      <dgm:t>
        <a:bodyPr/>
        <a:lstStyle/>
        <a:p>
          <a:endParaRPr lang="zh-TW" altLang="en-US"/>
        </a:p>
      </dgm:t>
    </dgm:pt>
    <dgm:pt modelId="{4C632011-3466-4E36-8BC4-003759B0650D}" type="sibTrans" cxnId="{4C7573CF-98D9-418C-B425-D5699F21712B}">
      <dgm:prSet/>
      <dgm:spPr/>
      <dgm:t>
        <a:bodyPr/>
        <a:lstStyle/>
        <a:p>
          <a:endParaRPr lang="zh-TW" altLang="en-US"/>
        </a:p>
      </dgm:t>
    </dgm:pt>
    <dgm:pt modelId="{B8E75BB0-5E89-4E6D-A869-510067848A78}">
      <dgm:prSet phldrT="[文字]" custT="1"/>
      <dgm:spPr/>
      <dgm:t>
        <a:bodyPr/>
        <a:lstStyle/>
        <a:p>
          <a:r>
            <a:rPr lang="en-US" altLang="zh-TW" sz="3200" dirty="0"/>
            <a:t>Empirical Observation about Error Surface</a:t>
          </a:r>
          <a:endParaRPr lang="zh-TW" altLang="en-US" sz="3200" dirty="0"/>
        </a:p>
      </dgm:t>
    </dgm:pt>
    <dgm:pt modelId="{5A65F263-DE7B-4391-BFA8-043AF4A39972}" type="parTrans" cxnId="{621E9B84-0A5E-49DD-9C49-76725F88BC29}">
      <dgm:prSet/>
      <dgm:spPr/>
      <dgm:t>
        <a:bodyPr/>
        <a:lstStyle/>
        <a:p>
          <a:endParaRPr lang="zh-TW" altLang="en-US"/>
        </a:p>
      </dgm:t>
    </dgm:pt>
    <dgm:pt modelId="{C565D21D-4C3F-4620-80A3-B6C976019D29}" type="sibTrans" cxnId="{621E9B84-0A5E-49DD-9C49-76725F88BC29}">
      <dgm:prSet/>
      <dgm:spPr/>
      <dgm:t>
        <a:bodyPr/>
        <a:lstStyle/>
        <a:p>
          <a:endParaRPr lang="zh-TW" altLang="en-US"/>
        </a:p>
      </dgm:t>
    </dgm:pt>
    <dgm:pt modelId="{03092E91-0B3E-4D35-8172-4BF6EC5CB82B}" type="pres">
      <dgm:prSet presAssocID="{0DA8E134-4F5D-40CF-A12A-640DD4198705}" presName="linear" presStyleCnt="0">
        <dgm:presLayoutVars>
          <dgm:animLvl val="lvl"/>
          <dgm:resizeHandles val="exact"/>
        </dgm:presLayoutVars>
      </dgm:prSet>
      <dgm:spPr/>
    </dgm:pt>
    <dgm:pt modelId="{B9098AB1-7E13-47E1-9C5D-3906260C6031}" type="pres">
      <dgm:prSet presAssocID="{C69E4476-5DE9-4011-9C43-36F95DA30D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8EBE1D-FF67-4B81-AF50-19AD391ADEDB}" type="pres">
      <dgm:prSet presAssocID="{4C68F755-406B-49B9-9313-FE1DA5249033}" presName="spacer" presStyleCnt="0"/>
      <dgm:spPr/>
    </dgm:pt>
    <dgm:pt modelId="{58509E86-DE43-4099-B897-BF6BCD3D7470}" type="pres">
      <dgm:prSet presAssocID="{704E5DB6-67E6-4BD6-8071-25DD863FCB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ADA48F-FE6A-4A7E-8E72-39CA88660757}" type="pres">
      <dgm:prSet presAssocID="{875E750F-B117-43A5-BAA9-AC3B578692F2}" presName="spacer" presStyleCnt="0"/>
      <dgm:spPr/>
    </dgm:pt>
    <dgm:pt modelId="{C697C0C7-1EBF-49D1-86BD-2AC3333E0723}" type="pres">
      <dgm:prSet presAssocID="{231F0E77-389D-4710-9856-7E0C5ADA84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0670EF3-9890-40CC-9F6F-634E2DDDA89D}" type="pres">
      <dgm:prSet presAssocID="{0078E3D0-DA2A-4E08-90D4-FD93B2B5D496}" presName="spacer" presStyleCnt="0"/>
      <dgm:spPr/>
    </dgm:pt>
    <dgm:pt modelId="{EE8B8FD7-741D-4614-A758-58FFA960DD28}" type="pres">
      <dgm:prSet presAssocID="{8EFD9428-FC2E-4410-A5F6-4AFCBFC0A5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8049D3-92A2-4788-9096-42D81B99D74D}" type="pres">
      <dgm:prSet presAssocID="{4C632011-3466-4E36-8BC4-003759B0650D}" presName="spacer" presStyleCnt="0"/>
      <dgm:spPr/>
    </dgm:pt>
    <dgm:pt modelId="{DD28F57A-C9C4-499E-A989-FCDE8864F5D1}" type="pres">
      <dgm:prSet presAssocID="{B8E75BB0-5E89-4E6D-A869-510067848A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6B16A0E-9694-40B1-8DB6-706303B308E9}" type="presOf" srcId="{704E5DB6-67E6-4BD6-8071-25DD863FCBE8}" destId="{58509E86-DE43-4099-B897-BF6BCD3D7470}" srcOrd="0" destOrd="0" presId="urn:microsoft.com/office/officeart/2005/8/layout/vList2"/>
    <dgm:cxn modelId="{60AAA937-0474-4F2B-9E2E-1DDD893DAAD2}" type="presOf" srcId="{0DA8E134-4F5D-40CF-A12A-640DD4198705}" destId="{03092E91-0B3E-4D35-8172-4BF6EC5CB82B}" srcOrd="0" destOrd="0" presId="urn:microsoft.com/office/officeart/2005/8/layout/vList2"/>
    <dgm:cxn modelId="{2C86FF3D-CBD2-4D58-8F0F-FF6B8FFB7E4D}" srcId="{0DA8E134-4F5D-40CF-A12A-640DD4198705}" destId="{704E5DB6-67E6-4BD6-8071-25DD863FCBE8}" srcOrd="1" destOrd="0" parTransId="{5D6001F2-6BD2-4B8F-B1AD-6ABD71835AB6}" sibTransId="{875E750F-B117-43A5-BAA9-AC3B578692F2}"/>
    <dgm:cxn modelId="{A657355E-1616-4169-9166-C8640DAC10B3}" srcId="{0DA8E134-4F5D-40CF-A12A-640DD4198705}" destId="{231F0E77-389D-4710-9856-7E0C5ADA848B}" srcOrd="2" destOrd="0" parTransId="{94798BC8-F400-4266-B646-4AE2DF884027}" sibTransId="{0078E3D0-DA2A-4E08-90D4-FD93B2B5D496}"/>
    <dgm:cxn modelId="{B1AD3455-AA59-414D-942E-90A909A68F62}" srcId="{0DA8E134-4F5D-40CF-A12A-640DD4198705}" destId="{C69E4476-5DE9-4011-9C43-36F95DA30D13}" srcOrd="0" destOrd="0" parTransId="{654F1976-5E44-42C1-A7BA-DA454A396D82}" sibTransId="{4C68F755-406B-49B9-9313-FE1DA5249033}"/>
    <dgm:cxn modelId="{58871977-A354-45D9-A3C4-7913B10A40B1}" type="presOf" srcId="{C69E4476-5DE9-4011-9C43-36F95DA30D13}" destId="{B9098AB1-7E13-47E1-9C5D-3906260C6031}" srcOrd="0" destOrd="0" presId="urn:microsoft.com/office/officeart/2005/8/layout/vList2"/>
    <dgm:cxn modelId="{621E9B84-0A5E-49DD-9C49-76725F88BC29}" srcId="{0DA8E134-4F5D-40CF-A12A-640DD4198705}" destId="{B8E75BB0-5E89-4E6D-A869-510067848A78}" srcOrd="4" destOrd="0" parTransId="{5A65F263-DE7B-4391-BFA8-043AF4A39972}" sibTransId="{C565D21D-4C3F-4620-80A3-B6C976019D29}"/>
    <dgm:cxn modelId="{276C348F-C428-40D9-B2D7-33A6DFC6717D}" type="presOf" srcId="{231F0E77-389D-4710-9856-7E0C5ADA848B}" destId="{C697C0C7-1EBF-49D1-86BD-2AC3333E0723}" srcOrd="0" destOrd="0" presId="urn:microsoft.com/office/officeart/2005/8/layout/vList2"/>
    <dgm:cxn modelId="{C08C64CE-4484-4E6D-8CF6-5CD6D7CC7DD3}" type="presOf" srcId="{B8E75BB0-5E89-4E6D-A869-510067848A78}" destId="{DD28F57A-C9C4-499E-A989-FCDE8864F5D1}" srcOrd="0" destOrd="0" presId="urn:microsoft.com/office/officeart/2005/8/layout/vList2"/>
    <dgm:cxn modelId="{4C7573CF-98D9-418C-B425-D5699F21712B}" srcId="{0DA8E134-4F5D-40CF-A12A-640DD4198705}" destId="{8EFD9428-FC2E-4410-A5F6-4AFCBFC0A5BF}" srcOrd="3" destOrd="0" parTransId="{371A2308-383F-4771-A40C-DEFA3CBEF06B}" sibTransId="{4C632011-3466-4E36-8BC4-003759B0650D}"/>
    <dgm:cxn modelId="{30BD19DC-40F6-4830-B587-465C836B0019}" type="presOf" srcId="{8EFD9428-FC2E-4410-A5F6-4AFCBFC0A5BF}" destId="{EE8B8FD7-741D-4614-A758-58FFA960DD28}" srcOrd="0" destOrd="0" presId="urn:microsoft.com/office/officeart/2005/8/layout/vList2"/>
    <dgm:cxn modelId="{7F89554B-6B36-4D81-B264-2625C35B04FE}" type="presParOf" srcId="{03092E91-0B3E-4D35-8172-4BF6EC5CB82B}" destId="{B9098AB1-7E13-47E1-9C5D-3906260C6031}" srcOrd="0" destOrd="0" presId="urn:microsoft.com/office/officeart/2005/8/layout/vList2"/>
    <dgm:cxn modelId="{492518F1-6589-4EC3-81AD-5DB12B17C534}" type="presParOf" srcId="{03092E91-0B3E-4D35-8172-4BF6EC5CB82B}" destId="{9C8EBE1D-FF67-4B81-AF50-19AD391ADEDB}" srcOrd="1" destOrd="0" presId="urn:microsoft.com/office/officeart/2005/8/layout/vList2"/>
    <dgm:cxn modelId="{92C0FA7C-4364-416F-B6FF-9FE9B8DBF849}" type="presParOf" srcId="{03092E91-0B3E-4D35-8172-4BF6EC5CB82B}" destId="{58509E86-DE43-4099-B897-BF6BCD3D7470}" srcOrd="2" destOrd="0" presId="urn:microsoft.com/office/officeart/2005/8/layout/vList2"/>
    <dgm:cxn modelId="{DC8F1ADF-8556-4063-B6E7-157E77838D04}" type="presParOf" srcId="{03092E91-0B3E-4D35-8172-4BF6EC5CB82B}" destId="{17ADA48F-FE6A-4A7E-8E72-39CA88660757}" srcOrd="3" destOrd="0" presId="urn:microsoft.com/office/officeart/2005/8/layout/vList2"/>
    <dgm:cxn modelId="{03E5C3A2-A093-410D-8715-087543785F3F}" type="presParOf" srcId="{03092E91-0B3E-4D35-8172-4BF6EC5CB82B}" destId="{C697C0C7-1EBF-49D1-86BD-2AC3333E0723}" srcOrd="4" destOrd="0" presId="urn:microsoft.com/office/officeart/2005/8/layout/vList2"/>
    <dgm:cxn modelId="{C664D6FE-D770-4BF4-AC72-12686F9B1ACC}" type="presParOf" srcId="{03092E91-0B3E-4D35-8172-4BF6EC5CB82B}" destId="{30670EF3-9890-40CC-9F6F-634E2DDDA89D}" srcOrd="5" destOrd="0" presId="urn:microsoft.com/office/officeart/2005/8/layout/vList2"/>
    <dgm:cxn modelId="{60FAE94C-1926-4D88-9931-C390A9D2A122}" type="presParOf" srcId="{03092E91-0B3E-4D35-8172-4BF6EC5CB82B}" destId="{EE8B8FD7-741D-4614-A758-58FFA960DD28}" srcOrd="6" destOrd="0" presId="urn:microsoft.com/office/officeart/2005/8/layout/vList2"/>
    <dgm:cxn modelId="{61C18FD1-5172-4430-9D24-445DA1DCE52A}" type="presParOf" srcId="{03092E91-0B3E-4D35-8172-4BF6EC5CB82B}" destId="{1C8049D3-92A2-4788-9096-42D81B99D74D}" srcOrd="7" destOrd="0" presId="urn:microsoft.com/office/officeart/2005/8/layout/vList2"/>
    <dgm:cxn modelId="{379D0C75-635A-467B-B03E-F0A194F16F78}" type="presParOf" srcId="{03092E91-0B3E-4D35-8172-4BF6EC5CB82B}" destId="{DD28F57A-C9C4-499E-A989-FCDE8864F5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98AB1-7E13-47E1-9C5D-3906260C6031}">
      <dsp:nvSpPr>
        <dsp:cNvPr id="0" name=""/>
        <dsp:cNvSpPr/>
      </dsp:nvSpPr>
      <dsp:spPr>
        <a:xfrm>
          <a:off x="0" y="20709"/>
          <a:ext cx="788670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Review: Hessian</a:t>
          </a:r>
          <a:endParaRPr lang="zh-TW" altLang="en-US" sz="3200" kern="1200" dirty="0"/>
        </a:p>
      </dsp:txBody>
      <dsp:txXfrm>
        <a:off x="37467" y="58176"/>
        <a:ext cx="7811766" cy="692586"/>
      </dsp:txXfrm>
    </dsp:sp>
    <dsp:sp modelId="{58509E86-DE43-4099-B897-BF6BCD3D7470}">
      <dsp:nvSpPr>
        <dsp:cNvPr id="0" name=""/>
        <dsp:cNvSpPr/>
      </dsp:nvSpPr>
      <dsp:spPr>
        <a:xfrm>
          <a:off x="0" y="906309"/>
          <a:ext cx="7886700" cy="767520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Deep Linear Model</a:t>
          </a:r>
          <a:endParaRPr lang="zh-TW" altLang="en-US" sz="3200" kern="1200" dirty="0"/>
        </a:p>
      </dsp:txBody>
      <dsp:txXfrm>
        <a:off x="37467" y="943776"/>
        <a:ext cx="7811766" cy="692586"/>
      </dsp:txXfrm>
    </dsp:sp>
    <dsp:sp modelId="{C697C0C7-1EBF-49D1-86BD-2AC3333E0723}">
      <dsp:nvSpPr>
        <dsp:cNvPr id="0" name=""/>
        <dsp:cNvSpPr/>
      </dsp:nvSpPr>
      <dsp:spPr>
        <a:xfrm>
          <a:off x="0" y="1791909"/>
          <a:ext cx="7886700" cy="76752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Deep Non-linear Model</a:t>
          </a:r>
          <a:endParaRPr lang="zh-TW" altLang="en-US" sz="3200" kern="1200" dirty="0"/>
        </a:p>
      </dsp:txBody>
      <dsp:txXfrm>
        <a:off x="37467" y="1829376"/>
        <a:ext cx="7811766" cy="692586"/>
      </dsp:txXfrm>
    </dsp:sp>
    <dsp:sp modelId="{EE8B8FD7-741D-4614-A758-58FFA960DD28}">
      <dsp:nvSpPr>
        <dsp:cNvPr id="0" name=""/>
        <dsp:cNvSpPr/>
      </dsp:nvSpPr>
      <dsp:spPr>
        <a:xfrm>
          <a:off x="0" y="2677509"/>
          <a:ext cx="7886700" cy="767520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Conjecture about Deep Learning</a:t>
          </a:r>
          <a:endParaRPr lang="zh-TW" altLang="en-US" sz="3200" kern="1200" dirty="0"/>
        </a:p>
      </dsp:txBody>
      <dsp:txXfrm>
        <a:off x="37467" y="2714976"/>
        <a:ext cx="7811766" cy="692586"/>
      </dsp:txXfrm>
    </dsp:sp>
    <dsp:sp modelId="{DD28F57A-C9C4-499E-A989-FCDE8864F5D1}">
      <dsp:nvSpPr>
        <dsp:cNvPr id="0" name=""/>
        <dsp:cNvSpPr/>
      </dsp:nvSpPr>
      <dsp:spPr>
        <a:xfrm>
          <a:off x="0" y="3563109"/>
          <a:ext cx="7886700" cy="76752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Empirical Observation about Error Surface</a:t>
          </a:r>
          <a:endParaRPr lang="zh-TW" altLang="en-US" sz="3200" kern="1200" dirty="0"/>
        </a:p>
      </dsp:txBody>
      <dsp:txXfrm>
        <a:off x="37467" y="3600576"/>
        <a:ext cx="781176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B231C-D0A9-4832-B23F-E8C0C4D81266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5D06C-A5F7-4F37-AB7E-8426CF4D11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79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" TargetMode="External"/><Relationship Id="rId7" Type="http://schemas.openxmlformats.org/officeDocument/2006/relationships/hyperlink" Target="https://en.wikipedia.org/wiki/Discriminan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terminant" TargetMode="External"/><Relationship Id="rId5" Type="http://schemas.openxmlformats.org/officeDocument/2006/relationships/hyperlink" Target="https://en.wikipedia.org/wiki/Stationary_point" TargetMode="External"/><Relationship Id="rId4" Type="http://schemas.openxmlformats.org/officeDocument/2006/relationships/hyperlink" Target="https://en.wikipedia.org/wiki/Critical_point_(mathematics)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3.07950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cri-ci.technion.ac.il/files/2017/05/13-Ohad-Shamir-170509.pdf" TargetMode="External"/><Relationship Id="rId5" Type="http://schemas.openxmlformats.org/officeDocument/2006/relationships/hyperlink" Target="https://simons.berkeley.edu/sites/default/files/docs/6455/berkeley2017.pdf" TargetMode="External"/><Relationship Id="rId4" Type="http://schemas.openxmlformats.org/officeDocument/2006/relationships/hyperlink" Target="https://medium.com/@Synced/failures-of-deep-learning-61dff4b0b56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sm.paris/dw/lib/exe/fetch.php?media=users:peche:majumdar1.pdf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kIbKHIPbxiU" TargetMode="External"/><Relationship Id="rId4" Type="http://schemas.openxmlformats.org/officeDocument/2006/relationships/hyperlink" Target="https://www.kdnuggets.com/2017/06/deep-learning-local-minimum.html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inuous_func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ertible_matri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Observation</a:t>
            </a:r>
          </a:p>
          <a:p>
            <a:r>
              <a:rPr lang="en-US" altLang="zh-TW" dirty="0"/>
              <a:t>Hessian</a:t>
            </a:r>
          </a:p>
          <a:p>
            <a:r>
              <a:rPr lang="en-US" altLang="zh-TW" dirty="0"/>
              <a:t>Guess</a:t>
            </a:r>
          </a:p>
          <a:p>
            <a:r>
              <a:rPr lang="en-US" altLang="zh-TW" dirty="0"/>
              <a:t>Linear</a:t>
            </a:r>
          </a:p>
          <a:p>
            <a:r>
              <a:rPr lang="en-US" altLang="zh-TW" dirty="0"/>
              <a:t>Non-linear </a:t>
            </a:r>
          </a:p>
          <a:p>
            <a:endParaRPr lang="en-US" altLang="zh-TW" dirty="0"/>
          </a:p>
          <a:p>
            <a:r>
              <a:rPr lang="en-US" altLang="zh-TW" dirty="0"/>
              <a:t>Not done:</a:t>
            </a:r>
          </a:p>
          <a:p>
            <a:r>
              <a:rPr lang="en-US" altLang="zh-TW" dirty="0"/>
              <a:t>Global optimality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66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adient"/>
              </a:rPr>
              <a:t>gradient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vector of the partial derivatives) of a function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zero at some point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a </a:t>
            </a:r>
            <a:r>
              <a:rPr lang="en-US" altLang="zh-TW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ritical point (mathematics)"/>
              </a:rPr>
              <a:t>critical point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(or </a:t>
            </a:r>
            <a:r>
              <a:rPr lang="en-US" altLang="zh-TW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tationary point"/>
              </a:rPr>
              <a:t>stationary point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at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eterminant"/>
              </a:rPr>
              <a:t>determinant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Hessian at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then called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iscriminant"/>
              </a:rPr>
              <a:t>discriminant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this determinant is zero then 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called a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degenerate critical </a:t>
            </a:r>
            <a:r>
              <a:rPr lang="en-US" altLang="zh-TW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a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non-Morse critical point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Otherwise it is non-degenerate, and called a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critical point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02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Optimization neural network is an non-convex optimization problem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Why?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12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PCA as an example of linear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1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PCA as an example of linear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paper nicely unifies previous results and develops the property of local openness. While interesting, I find the application to multi-layer linear networks extremely limiting. There appears to be a sub-field in theory now focusing on solely multi-layer linear networks which is meaningless in practice. I can appreciate that this could give rise to useful proof techniques and hence, I am recommending it to the workshop track with the hope that it can foster more discussions and help researchers move away from studying multi-layer linear networks.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03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Understanding Deep Neural Networks with Rectified Linear Units</a:t>
            </a:r>
          </a:p>
          <a:p>
            <a:endParaRPr lang="en-US" altLang="zh-TW" b="1" dirty="0"/>
          </a:p>
          <a:p>
            <a:r>
              <a:rPr lang="en-US" altLang="zh-TW" dirty="0">
                <a:hlinkClick r:id="rId3"/>
              </a:rPr>
              <a:t>https://arxiv.org/pdf/1703.07950.pdf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https://medium.com/@Synced/failures-of-deep-learning-61dff4b0b56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https://simons.berkeley.edu/sites/default/files/docs/6455/berkeley2017.pdf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http://icri-ci.technion.ac.il/files/2017/05/13-Ohad-Shamir-170509.pdf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46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http://nuit-blanche.blogspot.tw/2018/01/video-and-slides-understanding-and.html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https://www.lpsm.paris//dw/lib/exe/fetch.php?media=users:peche:majumdar1.pdf</a:t>
            </a:r>
            <a:endParaRPr lang="en-US" altLang="zh-TW" dirty="0"/>
          </a:p>
          <a:p>
            <a:r>
              <a:rPr lang="en-US" altLang="zh-TW" dirty="0"/>
              <a:t>Good </a:t>
            </a:r>
            <a:r>
              <a:rPr lang="en-US" altLang="zh-TW" dirty="0" err="1"/>
              <a:t>explaination</a:t>
            </a:r>
            <a:r>
              <a:rPr lang="en-US" altLang="zh-TW" dirty="0"/>
              <a:t> about random matrix theory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https://davidbarber.github.io/blog/2017/07/30/Optima-in-Feedforward-Neural-Nets/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hlinkClick r:id="rId4"/>
              </a:rPr>
              <a:t>https://www.kdnuggets.com/2017/06/deep-learning-local-minimum.html</a:t>
            </a:r>
            <a:r>
              <a:rPr lang="zh-TW" altLang="en-US" dirty="0"/>
              <a:t> </a:t>
            </a:r>
            <a:r>
              <a:rPr lang="en-US" altLang="zh-TW" dirty="0"/>
              <a:t>more???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Why Deep Learning Works: Perspectives from Theoretical Chemistry </a:t>
            </a:r>
            <a:r>
              <a:rPr lang="en-US" altLang="zh-TW" u="sng" dirty="0">
                <a:hlinkClick r:id="rId5"/>
              </a:rPr>
              <a:t>https://www.youtube.com/watch?v=kIbKHIPbxiU</a:t>
            </a:r>
            <a:endParaRPr lang="en-US" altLang="zh-TW" u="sng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72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This probably provide proof</a:t>
            </a:r>
          </a:p>
          <a:p>
            <a:r>
              <a:rPr lang="en-US" altLang="zh-TW" dirty="0"/>
              <a:t>http://proceedings.mlr.press/v70/pennington17a/pennington17a.pdf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0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38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Empirical Analysis of Deep Network Loss Surfaces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https://openreview.net/forum?id=rkuDV6iex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04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3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83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Different solutions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990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Hao Li1 , Zheng Xu1 , Gavin Taylor2 , Christoph Studer3 , Tom Goldstein1 1University of Maryland, College Park, 2United States Naval Academy, 3Cornell University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48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Empirical Analysis of Deep Network Loss Surfaces</a:t>
            </a:r>
            <a:endParaRPr lang="en-US" altLang="zh-TW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https://openreview.net/forum?id=rkuDV6iex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90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Read this: http://emp.byui.edu/brownd/mathematics/calculus-rn-rm/hessian-etc.pdf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52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Optimization neural network is an non-convex optimization problem ……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F7412-3632-4F86-9F0D-96DD719959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82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second derivatives of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all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ntinuous function"/>
              </a:rPr>
              <a:t>continuous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海森矩陣的混合偏導數是海森矩陣非主對角線上的元素。假如他們是連續的，那麼求導順序沒有區別，即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30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curvature </a:t>
            </a:r>
            <a:r>
              <a:rPr lang="zh-TW" altLang="en-US" dirty="0"/>
              <a:t>中文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曲率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06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44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Hessian is close to a non-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vertible matrix"/>
              </a:rPr>
              <a:t>invertible matrix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inverted Hessian can be numerically unstable and the solution may diverge.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44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D06C-A5F7-4F37-AB7E-8426CF4D114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8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0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16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3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4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3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20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2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97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2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1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85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F8F8-229F-42A7-AC8B-7D086D0A8484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7E4A-4498-4DF9-915A-23B6D7FC1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50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910.png"/><Relationship Id="rId7" Type="http://schemas.openxmlformats.org/officeDocument/2006/relationships/image" Target="../media/image1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110.png"/><Relationship Id="rId10" Type="http://schemas.openxmlformats.org/officeDocument/2006/relationships/image" Target="../media/image169.png"/><Relationship Id="rId4" Type="http://schemas.openxmlformats.org/officeDocument/2006/relationships/image" Target="../media/image1010.png"/><Relationship Id="rId9" Type="http://schemas.openxmlformats.org/officeDocument/2006/relationships/image" Target="../media/image15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9.png"/><Relationship Id="rId5" Type="http://schemas.openxmlformats.org/officeDocument/2006/relationships/image" Target="../media/image360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9.png"/><Relationship Id="rId7" Type="http://schemas.openxmlformats.org/officeDocument/2006/relationships/image" Target="../media/image71.png"/><Relationship Id="rId12" Type="http://schemas.openxmlformats.org/officeDocument/2006/relationships/image" Target="../media/image54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69.png"/><Relationship Id="rId10" Type="http://schemas.openxmlformats.org/officeDocument/2006/relationships/image" Target="../media/image43.png"/><Relationship Id="rId4" Type="http://schemas.openxmlformats.org/officeDocument/2006/relationships/image" Target="../media/image6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390.png"/><Relationship Id="rId7" Type="http://schemas.openxmlformats.org/officeDocument/2006/relationships/image" Target="../media/image80.png"/><Relationship Id="rId12" Type="http://schemas.openxmlformats.org/officeDocument/2006/relationships/image" Target="../media/image321.png"/><Relationship Id="rId17" Type="http://schemas.openxmlformats.org/officeDocument/2006/relationships/image" Target="../media/image90.png"/><Relationship Id="rId2" Type="http://schemas.openxmlformats.org/officeDocument/2006/relationships/image" Target="../media/image480.png"/><Relationship Id="rId16" Type="http://schemas.openxmlformats.org/officeDocument/2006/relationships/image" Target="../media/image331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371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96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95.png"/><Relationship Id="rId4" Type="http://schemas.openxmlformats.org/officeDocument/2006/relationships/image" Target="../media/image77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270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13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15.png"/><Relationship Id="rId5" Type="http://schemas.openxmlformats.org/officeDocument/2006/relationships/image" Target="../media/image101.png"/><Relationship Id="rId15" Type="http://schemas.openxmlformats.org/officeDocument/2006/relationships/image" Target="../media/image116.png"/><Relationship Id="rId10" Type="http://schemas.openxmlformats.org/officeDocument/2006/relationships/image" Target="../media/image106.png"/><Relationship Id="rId4" Type="http://schemas.openxmlformats.org/officeDocument/2006/relationships/image" Target="../media/image114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30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320.png"/><Relationship Id="rId15" Type="http://schemas.openxmlformats.org/officeDocument/2006/relationships/image" Target="../media/image370.png"/><Relationship Id="rId10" Type="http://schemas.openxmlformats.org/officeDocument/2006/relationships/image" Target="../media/image124.png"/><Relationship Id="rId4" Type="http://schemas.openxmlformats.org/officeDocument/2006/relationships/image" Target="../media/image310.png"/><Relationship Id="rId9" Type="http://schemas.openxmlformats.org/officeDocument/2006/relationships/image" Target="../media/image123.png"/><Relationship Id="rId14" Type="http://schemas.openxmlformats.org/officeDocument/2006/relationships/image" Target="../media/image3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9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0.png"/><Relationship Id="rId4" Type="http://schemas.openxmlformats.org/officeDocument/2006/relationships/image" Target="../media/image550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30.png"/><Relationship Id="rId18" Type="http://schemas.openxmlformats.org/officeDocument/2006/relationships/image" Target="../media/image134.png"/><Relationship Id="rId3" Type="http://schemas.openxmlformats.org/officeDocument/2006/relationships/image" Target="../media/image136.png"/><Relationship Id="rId7" Type="http://schemas.openxmlformats.org/officeDocument/2006/relationships/image" Target="../media/image112.png"/><Relationship Id="rId12" Type="http://schemas.openxmlformats.org/officeDocument/2006/relationships/image" Target="../media/image129.png"/><Relationship Id="rId17" Type="http://schemas.openxmlformats.org/officeDocument/2006/relationships/image" Target="../media/image133.png"/><Relationship Id="rId2" Type="http://schemas.openxmlformats.org/officeDocument/2006/relationships/image" Target="../media/image62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28.png"/><Relationship Id="rId5" Type="http://schemas.openxmlformats.org/officeDocument/2006/relationships/image" Target="../media/image98.png"/><Relationship Id="rId15" Type="http://schemas.openxmlformats.org/officeDocument/2006/relationships/image" Target="../media/image131.png"/><Relationship Id="rId10" Type="http://schemas.openxmlformats.org/officeDocument/2006/relationships/image" Target="../media/image119.png"/><Relationship Id="rId4" Type="http://schemas.openxmlformats.org/officeDocument/2006/relationships/image" Target="../media/image92.png"/><Relationship Id="rId9" Type="http://schemas.openxmlformats.org/officeDocument/2006/relationships/image" Target="../media/image118.png"/><Relationship Id="rId14" Type="http://schemas.openxmlformats.org/officeDocument/2006/relationships/image" Target="../media/image12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11.png"/><Relationship Id="rId7" Type="http://schemas.openxmlformats.org/officeDocument/2006/relationships/image" Target="../media/image1350.png"/><Relationship Id="rId12" Type="http://schemas.openxmlformats.org/officeDocument/2006/relationships/image" Target="../media/image14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0.png"/><Relationship Id="rId11" Type="http://schemas.openxmlformats.org/officeDocument/2006/relationships/image" Target="../media/image140.png"/><Relationship Id="rId5" Type="http://schemas.openxmlformats.org/officeDocument/2006/relationships/image" Target="../media/image1330.png"/><Relationship Id="rId15" Type="http://schemas.openxmlformats.org/officeDocument/2006/relationships/image" Target="../media/image62.png"/><Relationship Id="rId10" Type="http://schemas.openxmlformats.org/officeDocument/2006/relationships/image" Target="../media/image139.png"/><Relationship Id="rId4" Type="http://schemas.openxmlformats.org/officeDocument/2006/relationships/image" Target="../media/image1320.png"/><Relationship Id="rId9" Type="http://schemas.openxmlformats.org/officeDocument/2006/relationships/image" Target="../media/image138.png"/><Relationship Id="rId1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94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93.png"/><Relationship Id="rId17" Type="http://schemas.openxmlformats.org/officeDocument/2006/relationships/image" Target="../media/image154.png"/><Relationship Id="rId2" Type="http://schemas.openxmlformats.org/officeDocument/2006/relationships/image" Target="../media/image67.emf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92.png"/><Relationship Id="rId5" Type="http://schemas.openxmlformats.org/officeDocument/2006/relationships/image" Target="../media/image149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18" Type="http://schemas.openxmlformats.org/officeDocument/2006/relationships/image" Target="../media/image162.png"/><Relationship Id="rId3" Type="http://schemas.openxmlformats.org/officeDocument/2006/relationships/image" Target="../media/image155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17" Type="http://schemas.openxmlformats.org/officeDocument/2006/relationships/image" Target="../media/image161.png"/><Relationship Id="rId2" Type="http://schemas.openxmlformats.org/officeDocument/2006/relationships/image" Target="../media/image198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157.png"/><Relationship Id="rId15" Type="http://schemas.openxmlformats.org/officeDocument/2006/relationships/image" Target="../media/image159.png"/><Relationship Id="rId10" Type="http://schemas.openxmlformats.org/officeDocument/2006/relationships/image" Target="../media/image206.png"/><Relationship Id="rId4" Type="http://schemas.openxmlformats.org/officeDocument/2006/relationships/image" Target="../media/image156.png"/><Relationship Id="rId9" Type="http://schemas.openxmlformats.org/officeDocument/2006/relationships/image" Target="../media/image205.png"/><Relationship Id="rId14" Type="http://schemas.openxmlformats.org/officeDocument/2006/relationships/image" Target="../media/image1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1420.png"/><Relationship Id="rId7" Type="http://schemas.openxmlformats.org/officeDocument/2006/relationships/image" Target="../media/image222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14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8" Type="http://schemas.openxmlformats.org/officeDocument/2006/relationships/image" Target="../media/image243.png"/><Relationship Id="rId3" Type="http://schemas.openxmlformats.org/officeDocument/2006/relationships/image" Target="../media/image174.png"/><Relationship Id="rId21" Type="http://schemas.openxmlformats.org/officeDocument/2006/relationships/image" Target="../media/image246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image" Target="../media/image173.png"/><Relationship Id="rId16" Type="http://schemas.openxmlformats.org/officeDocument/2006/relationships/image" Target="../media/image241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28.png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23" Type="http://schemas.openxmlformats.org/officeDocument/2006/relationships/image" Target="../media/image227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22" Type="http://schemas.openxmlformats.org/officeDocument/2006/relationships/image" Target="../media/image247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0.png"/><Relationship Id="rId3" Type="http://schemas.openxmlformats.org/officeDocument/2006/relationships/image" Target="../media/image1490.png"/><Relationship Id="rId7" Type="http://schemas.openxmlformats.org/officeDocument/2006/relationships/image" Target="../media/image153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511.png"/><Relationship Id="rId10" Type="http://schemas.openxmlformats.org/officeDocument/2006/relationships/image" Target="../media/image1560.png"/><Relationship Id="rId4" Type="http://schemas.openxmlformats.org/officeDocument/2006/relationships/image" Target="../media/image1500.png"/><Relationship Id="rId9" Type="http://schemas.openxmlformats.org/officeDocument/2006/relationships/image" Target="../media/image15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62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0.png"/><Relationship Id="rId5" Type="http://schemas.openxmlformats.org/officeDocument/2006/relationships/image" Target="../media/image1600.png"/><Relationship Id="rId4" Type="http://schemas.openxmlformats.org/officeDocument/2006/relationships/image" Target="../media/image15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0.png"/><Relationship Id="rId4" Type="http://schemas.openxmlformats.org/officeDocument/2006/relationships/image" Target="../media/image13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257.png"/><Relationship Id="rId4" Type="http://schemas.openxmlformats.org/officeDocument/2006/relationships/image" Target="../media/image5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9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5213"/>
            <a:ext cx="7772400" cy="2387600"/>
          </a:xfrm>
        </p:spPr>
        <p:txBody>
          <a:bodyPr/>
          <a:lstStyle/>
          <a:p>
            <a:r>
              <a:rPr lang="en-US" altLang="zh-TW" dirty="0"/>
              <a:t>Optimization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F47874-C31D-462A-BCF9-80C94244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44888"/>
            <a:ext cx="6858000" cy="165576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  <a:p>
            <a:r>
              <a:rPr lang="en-US" altLang="zh-TW" sz="4000" dirty="0"/>
              <a:t>Hung-yi Lee </a:t>
            </a:r>
          </a:p>
        </p:txBody>
      </p:sp>
    </p:spTree>
    <p:extLst>
      <p:ext uri="{BB962C8B-B14F-4D97-AF65-F5344CB8AC3E}">
        <p14:creationId xmlns:p14="http://schemas.microsoft.com/office/powerpoint/2010/main" val="94126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1F982-9D54-4CCF-BEA4-9DD13A9E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426321-B9E2-4D7F-9C14-389E01B7A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8E633B5-2890-4051-9857-1D6859575BC3}"/>
                  </a:ext>
                </a:extLst>
              </p:cNvPr>
              <p:cNvSpPr txBox="1"/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8E633B5-2890-4051-9857-1D685957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FE9EC374-E8B3-474C-A1FE-342726E76BF1}"/>
              </a:ext>
            </a:extLst>
          </p:cNvPr>
          <p:cNvSpPr txBox="1"/>
          <p:nvPr/>
        </p:nvSpPr>
        <p:spPr>
          <a:xfrm>
            <a:off x="2353733" y="2628429"/>
            <a:ext cx="443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 determines the curvature</a:t>
            </a:r>
            <a:endParaRPr lang="zh-TW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CEE99A-0CE5-43C9-9245-D0722B8BA721}"/>
              </a:ext>
            </a:extLst>
          </p:cNvPr>
          <p:cNvSpPr/>
          <p:nvPr/>
        </p:nvSpPr>
        <p:spPr>
          <a:xfrm>
            <a:off x="5520644" y="230190"/>
            <a:ext cx="3420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http://www.deeplearningbook.org/contents/numerical.html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4ED8D19-1079-45DC-ACDE-BD870559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03" y="3151649"/>
            <a:ext cx="59245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80468-30BC-4DDF-8C54-8060350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/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2F2FD86F-5637-42FA-894F-9BD56068C1AC}"/>
              </a:ext>
            </a:extLst>
          </p:cNvPr>
          <p:cNvSpPr txBox="1"/>
          <p:nvPr/>
        </p:nvSpPr>
        <p:spPr>
          <a:xfrm>
            <a:off x="415736" y="2666149"/>
            <a:ext cx="280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Newton’s method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595711D-4AE9-4020-A2DD-B8280AF994D5}"/>
                  </a:ext>
                </a:extLst>
              </p:cNvPr>
              <p:cNvSpPr txBox="1"/>
              <p:nvPr/>
            </p:nvSpPr>
            <p:spPr>
              <a:xfrm>
                <a:off x="842345" y="3378296"/>
                <a:ext cx="6893939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595711D-4AE9-4020-A2DD-B8280AF9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5" y="3378296"/>
                <a:ext cx="6893939" cy="703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4C0D33A-2C6E-435C-A7E2-94BEC8BD7CD7}"/>
                  </a:ext>
                </a:extLst>
              </p:cNvPr>
              <p:cNvSpPr txBox="1"/>
              <p:nvPr/>
            </p:nvSpPr>
            <p:spPr>
              <a:xfrm>
                <a:off x="808755" y="4609252"/>
                <a:ext cx="1948419" cy="803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4C0D33A-2C6E-435C-A7E2-94BEC8BD7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55" y="4609252"/>
                <a:ext cx="1948419" cy="803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8D80D0-C2DA-4253-A521-DD1B47E5EEFD}"/>
                  </a:ext>
                </a:extLst>
              </p:cNvPr>
              <p:cNvSpPr txBox="1"/>
              <p:nvPr/>
            </p:nvSpPr>
            <p:spPr>
              <a:xfrm>
                <a:off x="2934583" y="4855805"/>
                <a:ext cx="6596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8D80D0-C2DA-4253-A521-DD1B47E5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83" y="4855805"/>
                <a:ext cx="659668" cy="369332"/>
              </a:xfrm>
              <a:prstGeom prst="rect">
                <a:avLst/>
              </a:prstGeom>
              <a:blipFill>
                <a:blip r:embed="rId6"/>
                <a:stretch>
                  <a:fillRect l="-4587" r="-275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8C25DBA-0E45-46D1-AD2C-AB4FBAF7A422}"/>
                  </a:ext>
                </a:extLst>
              </p:cNvPr>
              <p:cNvSpPr txBox="1"/>
              <p:nvPr/>
            </p:nvSpPr>
            <p:spPr>
              <a:xfrm>
                <a:off x="2667608" y="4042805"/>
                <a:ext cx="576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8C25DBA-0E45-46D1-AD2C-AB4FBAF7A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608" y="4042805"/>
                <a:ext cx="576440" cy="369332"/>
              </a:xfrm>
              <a:prstGeom prst="rect">
                <a:avLst/>
              </a:prstGeom>
              <a:blipFill>
                <a:blip r:embed="rId7"/>
                <a:stretch>
                  <a:fillRect l="-5319" r="-1276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180EAED-F111-4DA9-907B-6B1AECA45115}"/>
              </a:ext>
            </a:extLst>
          </p:cNvPr>
          <p:cNvCxnSpPr/>
          <p:nvPr/>
        </p:nvCxnSpPr>
        <p:spPr>
          <a:xfrm>
            <a:off x="2091254" y="402756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5164A6B-5BC1-436B-A75B-31272B8D962E}"/>
                  </a:ext>
                </a:extLst>
              </p:cNvPr>
              <p:cNvSpPr txBox="1"/>
              <p:nvPr/>
            </p:nvSpPr>
            <p:spPr>
              <a:xfrm>
                <a:off x="808755" y="5634370"/>
                <a:ext cx="3405419" cy="100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5164A6B-5BC1-436B-A75B-31272B8D9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55" y="5634370"/>
                <a:ext cx="3405419" cy="1005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955680F-8655-4C8D-91AD-0A0D4401C0A9}"/>
              </a:ext>
            </a:extLst>
          </p:cNvPr>
          <p:cNvCxnSpPr>
            <a:cxnSpLocks/>
          </p:cNvCxnSpPr>
          <p:nvPr/>
        </p:nvCxnSpPr>
        <p:spPr>
          <a:xfrm>
            <a:off x="4380094" y="4027565"/>
            <a:ext cx="335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053E6DD-14ED-4659-AE5F-4F6DC49E8182}"/>
                  </a:ext>
                </a:extLst>
              </p:cNvPr>
              <p:cNvSpPr txBox="1"/>
              <p:nvPr/>
            </p:nvSpPr>
            <p:spPr>
              <a:xfrm>
                <a:off x="5235146" y="4106495"/>
                <a:ext cx="1677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053E6DD-14ED-4659-AE5F-4F6DC49E8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146" y="4106495"/>
                <a:ext cx="167796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D51DCF6A-F16E-43A4-AC55-35F3BFB4939E}"/>
              </a:ext>
            </a:extLst>
          </p:cNvPr>
          <p:cNvSpPr/>
          <p:nvPr/>
        </p:nvSpPr>
        <p:spPr>
          <a:xfrm>
            <a:off x="3219604" y="547164"/>
            <a:ext cx="2310340" cy="1119282"/>
          </a:xfrm>
          <a:custGeom>
            <a:avLst/>
            <a:gdLst>
              <a:gd name="connsiteX0" fmla="*/ 35858 w 2314601"/>
              <a:gd name="connsiteY0" fmla="*/ 16196 h 1119282"/>
              <a:gd name="connsiteX1" fmla="*/ 64886 w 2314601"/>
              <a:gd name="connsiteY1" fmla="*/ 132310 h 1119282"/>
              <a:gd name="connsiteX2" fmla="*/ 630944 w 2314601"/>
              <a:gd name="connsiteY2" fmla="*/ 988653 h 1119282"/>
              <a:gd name="connsiteX3" fmla="*/ 1646944 w 2314601"/>
              <a:gd name="connsiteY3" fmla="*/ 611282 h 1119282"/>
              <a:gd name="connsiteX4" fmla="*/ 2314601 w 2314601"/>
              <a:gd name="connsiteY4" fmla="*/ 1119282 h 11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601" h="1119282">
                <a:moveTo>
                  <a:pt x="35858" y="16196"/>
                </a:moveTo>
                <a:cubicBezTo>
                  <a:pt x="781" y="-6785"/>
                  <a:pt x="-34295" y="-29766"/>
                  <a:pt x="64886" y="132310"/>
                </a:cubicBezTo>
                <a:cubicBezTo>
                  <a:pt x="164067" y="294386"/>
                  <a:pt x="367268" y="908824"/>
                  <a:pt x="630944" y="988653"/>
                </a:cubicBezTo>
                <a:cubicBezTo>
                  <a:pt x="894620" y="1068482"/>
                  <a:pt x="1366335" y="589511"/>
                  <a:pt x="1646944" y="611282"/>
                </a:cubicBezTo>
                <a:cubicBezTo>
                  <a:pt x="1927554" y="633054"/>
                  <a:pt x="2121077" y="876168"/>
                  <a:pt x="2314601" y="111928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281DE266-735D-4B02-8763-99C204D19977}"/>
              </a:ext>
            </a:extLst>
          </p:cNvPr>
          <p:cNvSpPr/>
          <p:nvPr/>
        </p:nvSpPr>
        <p:spPr>
          <a:xfrm>
            <a:off x="5987040" y="544467"/>
            <a:ext cx="2310340" cy="1119282"/>
          </a:xfrm>
          <a:custGeom>
            <a:avLst/>
            <a:gdLst>
              <a:gd name="connsiteX0" fmla="*/ 35858 w 2314601"/>
              <a:gd name="connsiteY0" fmla="*/ 16196 h 1119282"/>
              <a:gd name="connsiteX1" fmla="*/ 64886 w 2314601"/>
              <a:gd name="connsiteY1" fmla="*/ 132310 h 1119282"/>
              <a:gd name="connsiteX2" fmla="*/ 630944 w 2314601"/>
              <a:gd name="connsiteY2" fmla="*/ 988653 h 1119282"/>
              <a:gd name="connsiteX3" fmla="*/ 1646944 w 2314601"/>
              <a:gd name="connsiteY3" fmla="*/ 611282 h 1119282"/>
              <a:gd name="connsiteX4" fmla="*/ 2314601 w 2314601"/>
              <a:gd name="connsiteY4" fmla="*/ 1119282 h 111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601" h="1119282">
                <a:moveTo>
                  <a:pt x="35858" y="16196"/>
                </a:moveTo>
                <a:cubicBezTo>
                  <a:pt x="781" y="-6785"/>
                  <a:pt x="-34295" y="-29766"/>
                  <a:pt x="64886" y="132310"/>
                </a:cubicBezTo>
                <a:cubicBezTo>
                  <a:pt x="164067" y="294386"/>
                  <a:pt x="367268" y="908824"/>
                  <a:pt x="630944" y="988653"/>
                </a:cubicBezTo>
                <a:cubicBezTo>
                  <a:pt x="894620" y="1068482"/>
                  <a:pt x="1366335" y="589511"/>
                  <a:pt x="1646944" y="611282"/>
                </a:cubicBezTo>
                <a:cubicBezTo>
                  <a:pt x="1927554" y="633054"/>
                  <a:pt x="2121077" y="876168"/>
                  <a:pt x="2314601" y="111928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092139F5-7A52-4FC9-B8BD-6283DAA75782}"/>
              </a:ext>
            </a:extLst>
          </p:cNvPr>
          <p:cNvCxnSpPr/>
          <p:nvPr/>
        </p:nvCxnSpPr>
        <p:spPr>
          <a:xfrm>
            <a:off x="3148793" y="495562"/>
            <a:ext cx="676006" cy="13255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2FEE7392-17EE-4F8B-A09B-E45D6A0ADB57}"/>
              </a:ext>
            </a:extLst>
          </p:cNvPr>
          <p:cNvSpPr/>
          <p:nvPr/>
        </p:nvSpPr>
        <p:spPr>
          <a:xfrm>
            <a:off x="6024610" y="518549"/>
            <a:ext cx="1117600" cy="977804"/>
          </a:xfrm>
          <a:custGeom>
            <a:avLst/>
            <a:gdLst>
              <a:gd name="connsiteX0" fmla="*/ 0 w 1117600"/>
              <a:gd name="connsiteY0" fmla="*/ 130628 h 977804"/>
              <a:gd name="connsiteX1" fmla="*/ 304800 w 1117600"/>
              <a:gd name="connsiteY1" fmla="*/ 711200 h 977804"/>
              <a:gd name="connsiteX2" fmla="*/ 609600 w 1117600"/>
              <a:gd name="connsiteY2" fmla="*/ 943428 h 977804"/>
              <a:gd name="connsiteX3" fmla="*/ 1117600 w 1117600"/>
              <a:gd name="connsiteY3" fmla="*/ 0 h 9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977804">
                <a:moveTo>
                  <a:pt x="0" y="130628"/>
                </a:moveTo>
                <a:cubicBezTo>
                  <a:pt x="101600" y="353180"/>
                  <a:pt x="203200" y="575733"/>
                  <a:pt x="304800" y="711200"/>
                </a:cubicBezTo>
                <a:cubicBezTo>
                  <a:pt x="406400" y="846667"/>
                  <a:pt x="474133" y="1061961"/>
                  <a:pt x="609600" y="943428"/>
                </a:cubicBezTo>
                <a:cubicBezTo>
                  <a:pt x="745067" y="824895"/>
                  <a:pt x="931333" y="412447"/>
                  <a:pt x="11176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4AA46FA3-E1A8-4AD9-8E19-06BA86B31E8A}"/>
              </a:ext>
            </a:extLst>
          </p:cNvPr>
          <p:cNvSpPr/>
          <p:nvPr/>
        </p:nvSpPr>
        <p:spPr>
          <a:xfrm>
            <a:off x="3043463" y="2752585"/>
            <a:ext cx="566864" cy="377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59FBE49-8F78-4F77-B523-DCFF9A796638}"/>
              </a:ext>
            </a:extLst>
          </p:cNvPr>
          <p:cNvGrpSpPr/>
          <p:nvPr/>
        </p:nvGrpSpPr>
        <p:grpSpPr>
          <a:xfrm>
            <a:off x="3675474" y="2709613"/>
            <a:ext cx="4624476" cy="461665"/>
            <a:chOff x="2667608" y="2675221"/>
            <a:chExt cx="462447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A133BFD7-8979-4F2F-AABF-8C458AE3CE0B}"/>
                    </a:ext>
                  </a:extLst>
                </p:cNvPr>
                <p:cNvSpPr txBox="1"/>
                <p:nvPr/>
              </p:nvSpPr>
              <p:spPr>
                <a:xfrm>
                  <a:off x="5847330" y="2735342"/>
                  <a:ext cx="14447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A133BFD7-8979-4F2F-AABF-8C458AE3C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330" y="2735342"/>
                  <a:ext cx="144475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641" r="-4641" b="-344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B200D29-D4E1-4BB5-BF9E-EC5E13C28496}"/>
                </a:ext>
              </a:extLst>
            </p:cNvPr>
            <p:cNvSpPr txBox="1"/>
            <p:nvPr/>
          </p:nvSpPr>
          <p:spPr>
            <a:xfrm>
              <a:off x="2667608" y="2675221"/>
              <a:ext cx="4103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Find the space such that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02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22" grpId="0"/>
      <p:bldP spid="24" grpId="0"/>
      <p:bldP spid="3" grpId="0" animBg="1"/>
      <p:bldP spid="1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2424E7-CC9B-4D42-8122-D157CFDE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42" y="187195"/>
            <a:ext cx="3156182" cy="18849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D80468-30BC-4DDF-8C54-8060350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/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blipFill>
                <a:blip r:embed="rId4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2F2FD86F-5637-42FA-894F-9BD56068C1AC}"/>
              </a:ext>
            </a:extLst>
          </p:cNvPr>
          <p:cNvSpPr txBox="1"/>
          <p:nvPr/>
        </p:nvSpPr>
        <p:spPr>
          <a:xfrm>
            <a:off x="415736" y="2666149"/>
            <a:ext cx="280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Newton’s method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595711D-4AE9-4020-A2DD-B8280AF994D5}"/>
                  </a:ext>
                </a:extLst>
              </p:cNvPr>
              <p:cNvSpPr txBox="1"/>
              <p:nvPr/>
            </p:nvSpPr>
            <p:spPr>
              <a:xfrm>
                <a:off x="755259" y="3152231"/>
                <a:ext cx="6893939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595711D-4AE9-4020-A2DD-B8280AF9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" y="3152231"/>
                <a:ext cx="6893939" cy="7037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8C25DBA-0E45-46D1-AD2C-AB4FBAF7A422}"/>
                  </a:ext>
                </a:extLst>
              </p:cNvPr>
              <p:cNvSpPr txBox="1"/>
              <p:nvPr/>
            </p:nvSpPr>
            <p:spPr>
              <a:xfrm>
                <a:off x="2580522" y="3816740"/>
                <a:ext cx="576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8C25DBA-0E45-46D1-AD2C-AB4FBAF7A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22" y="3816740"/>
                <a:ext cx="576440" cy="369332"/>
              </a:xfrm>
              <a:prstGeom prst="rect">
                <a:avLst/>
              </a:prstGeom>
              <a:blipFill>
                <a:blip r:embed="rId6"/>
                <a:stretch>
                  <a:fillRect l="-5263" r="-1157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180EAED-F111-4DA9-907B-6B1AECA45115}"/>
              </a:ext>
            </a:extLst>
          </p:cNvPr>
          <p:cNvCxnSpPr/>
          <p:nvPr/>
        </p:nvCxnSpPr>
        <p:spPr>
          <a:xfrm>
            <a:off x="2004168" y="380150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955680F-8655-4C8D-91AD-0A0D4401C0A9}"/>
              </a:ext>
            </a:extLst>
          </p:cNvPr>
          <p:cNvCxnSpPr>
            <a:cxnSpLocks/>
          </p:cNvCxnSpPr>
          <p:nvPr/>
        </p:nvCxnSpPr>
        <p:spPr>
          <a:xfrm>
            <a:off x="4293008" y="3801500"/>
            <a:ext cx="335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053E6DD-14ED-4659-AE5F-4F6DC49E8182}"/>
                  </a:ext>
                </a:extLst>
              </p:cNvPr>
              <p:cNvSpPr txBox="1"/>
              <p:nvPr/>
            </p:nvSpPr>
            <p:spPr>
              <a:xfrm>
                <a:off x="5148060" y="3880430"/>
                <a:ext cx="16779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053E6DD-14ED-4659-AE5F-4F6DC49E8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0" y="3880430"/>
                <a:ext cx="16779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A2EBF81-9106-49ED-A9A6-B6B4DDA49413}"/>
                  </a:ext>
                </a:extLst>
              </p:cNvPr>
              <p:cNvSpPr txBox="1"/>
              <p:nvPr/>
            </p:nvSpPr>
            <p:spPr>
              <a:xfrm>
                <a:off x="755259" y="4450770"/>
                <a:ext cx="3198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A2EBF81-9106-49ED-A9A6-B6B4DDA4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" y="4450770"/>
                <a:ext cx="3198440" cy="369332"/>
              </a:xfrm>
              <a:prstGeom prst="rect">
                <a:avLst/>
              </a:prstGeom>
              <a:blipFill>
                <a:blip r:embed="rId8"/>
                <a:stretch>
                  <a:fillRect l="-1905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2794676-7FEF-46B2-AD9B-D2BE8710E478}"/>
                  </a:ext>
                </a:extLst>
              </p:cNvPr>
              <p:cNvSpPr txBox="1"/>
              <p:nvPr/>
            </p:nvSpPr>
            <p:spPr>
              <a:xfrm>
                <a:off x="4018451" y="4477031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2794676-7FEF-46B2-AD9B-D2BE8710E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51" y="4477031"/>
                <a:ext cx="553549" cy="369332"/>
              </a:xfrm>
              <a:prstGeom prst="rect">
                <a:avLst/>
              </a:prstGeom>
              <a:blipFill>
                <a:blip r:embed="rId9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F030FEF-0305-4919-AFE7-5FB40C0CF0BF}"/>
                  </a:ext>
                </a:extLst>
              </p:cNvPr>
              <p:cNvSpPr txBox="1"/>
              <p:nvPr/>
            </p:nvSpPr>
            <p:spPr>
              <a:xfrm>
                <a:off x="755259" y="5084800"/>
                <a:ext cx="22590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F030FEF-0305-4919-AFE7-5FB40C0CF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" y="5084800"/>
                <a:ext cx="2259080" cy="369332"/>
              </a:xfrm>
              <a:prstGeom prst="rect">
                <a:avLst/>
              </a:prstGeom>
              <a:blipFill>
                <a:blip r:embed="rId10"/>
                <a:stretch>
                  <a:fillRect l="-2973" r="-297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E94792B-F799-4514-B65B-C5E2B0A61A01}"/>
                  </a:ext>
                </a:extLst>
              </p:cNvPr>
              <p:cNvSpPr txBox="1"/>
              <p:nvPr/>
            </p:nvSpPr>
            <p:spPr>
              <a:xfrm>
                <a:off x="755259" y="5718830"/>
                <a:ext cx="23097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E94792B-F799-4514-B65B-C5E2B0A6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" y="5718830"/>
                <a:ext cx="2309735" cy="369332"/>
              </a:xfrm>
              <a:prstGeom prst="rect">
                <a:avLst/>
              </a:prstGeom>
              <a:blipFill>
                <a:blip r:embed="rId11"/>
                <a:stretch>
                  <a:fillRect l="-2902" r="-263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2ED276E-E9CB-48AD-9EC8-00A16AB2E2F5}"/>
                  </a:ext>
                </a:extLst>
              </p:cNvPr>
              <p:cNvSpPr txBox="1"/>
              <p:nvPr/>
            </p:nvSpPr>
            <p:spPr>
              <a:xfrm>
                <a:off x="3689443" y="5104430"/>
                <a:ext cx="20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2ED276E-E9CB-48AD-9EC8-00A16AB2E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443" y="5104430"/>
                <a:ext cx="2080506" cy="369332"/>
              </a:xfrm>
              <a:prstGeom prst="rect">
                <a:avLst/>
              </a:prstGeom>
              <a:blipFill>
                <a:blip r:embed="rId12"/>
                <a:stretch>
                  <a:fillRect l="-2924" r="-2924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8A1E7DD-A612-4943-8BE2-2379118CB464}"/>
                  </a:ext>
                </a:extLst>
              </p:cNvPr>
              <p:cNvSpPr txBox="1"/>
              <p:nvPr/>
            </p:nvSpPr>
            <p:spPr>
              <a:xfrm>
                <a:off x="6797779" y="5104492"/>
                <a:ext cx="1702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8A1E7DD-A612-4943-8BE2-2379118C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79" y="5104492"/>
                <a:ext cx="1702838" cy="369332"/>
              </a:xfrm>
              <a:prstGeom prst="rect">
                <a:avLst/>
              </a:prstGeom>
              <a:blipFill>
                <a:blip r:embed="rId13"/>
                <a:stretch>
                  <a:fillRect l="-3584" r="-394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C24A0FDF-7890-4540-95A4-15AAF12D7091}"/>
              </a:ext>
            </a:extLst>
          </p:cNvPr>
          <p:cNvSpPr txBox="1"/>
          <p:nvPr/>
        </p:nvSpPr>
        <p:spPr>
          <a:xfrm>
            <a:off x="6040380" y="5012097"/>
            <a:ext cx="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v.s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8F51C46-7EF4-4393-B4AF-90D1A4161191}"/>
              </a:ext>
            </a:extLst>
          </p:cNvPr>
          <p:cNvCxnSpPr/>
          <p:nvPr/>
        </p:nvCxnSpPr>
        <p:spPr>
          <a:xfrm flipH="1" flipV="1">
            <a:off x="7387771" y="1027907"/>
            <a:ext cx="522515" cy="5251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5F109FA-CDCD-4FC2-BAF0-EB67BE544762}"/>
              </a:ext>
            </a:extLst>
          </p:cNvPr>
          <p:cNvSpPr/>
          <p:nvPr/>
        </p:nvSpPr>
        <p:spPr>
          <a:xfrm>
            <a:off x="4945894" y="5058263"/>
            <a:ext cx="58057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1C1734-3E27-45BD-BB42-4B93092EADAB}"/>
              </a:ext>
            </a:extLst>
          </p:cNvPr>
          <p:cNvSpPr txBox="1"/>
          <p:nvPr/>
        </p:nvSpPr>
        <p:spPr>
          <a:xfrm>
            <a:off x="3581808" y="5711956"/>
            <a:ext cx="535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Change the direction, determine step size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6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5" grpId="0"/>
      <p:bldP spid="26" grpId="0"/>
      <p:bldP spid="3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80468-30BC-4DDF-8C54-8060350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/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2F2FD86F-5637-42FA-894F-9BD56068C1AC}"/>
              </a:ext>
            </a:extLst>
          </p:cNvPr>
          <p:cNvSpPr txBox="1"/>
          <p:nvPr/>
        </p:nvSpPr>
        <p:spPr>
          <a:xfrm>
            <a:off x="415736" y="2666149"/>
            <a:ext cx="280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Newton’s method</a:t>
            </a:r>
            <a:endParaRPr lang="zh-TW" altLang="en-US" sz="2400" b="1" i="1" u="sng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B1B030D-1BFB-4A2D-8210-123EB52A79E8}"/>
              </a:ext>
            </a:extLst>
          </p:cNvPr>
          <p:cNvSpPr txBox="1"/>
          <p:nvPr/>
        </p:nvSpPr>
        <p:spPr>
          <a:xfrm>
            <a:off x="5675574" y="6132331"/>
            <a:ext cx="305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What is the problem?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036E21E-95CD-4E5B-BA54-229B4E16581E}"/>
                  </a:ext>
                </a:extLst>
              </p:cNvPr>
              <p:cNvSpPr txBox="1"/>
              <p:nvPr/>
            </p:nvSpPr>
            <p:spPr>
              <a:xfrm>
                <a:off x="755259" y="5684184"/>
                <a:ext cx="797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quadratic function, obtain critical point in one step.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036E21E-95CD-4E5B-BA54-229B4E165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" y="5684184"/>
                <a:ext cx="7973005" cy="461665"/>
              </a:xfrm>
              <a:prstGeom prst="rect">
                <a:avLst/>
              </a:prstGeom>
              <a:blipFill>
                <a:blip r:embed="rId4"/>
                <a:stretch>
                  <a:fillRect l="-1223" t="-10526" r="-99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DB78C4-FBCD-4035-9C50-2ACE713C482C}"/>
                  </a:ext>
                </a:extLst>
              </p:cNvPr>
              <p:cNvSpPr txBox="1"/>
              <p:nvPr/>
            </p:nvSpPr>
            <p:spPr>
              <a:xfrm>
                <a:off x="415736" y="3269612"/>
                <a:ext cx="2681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Consider that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DB78C4-FBCD-4035-9C50-2ACE713C4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6" y="3269612"/>
                <a:ext cx="2681274" cy="461665"/>
              </a:xfrm>
              <a:prstGeom prst="rect">
                <a:avLst/>
              </a:prstGeom>
              <a:blipFill>
                <a:blip r:embed="rId5"/>
                <a:stretch>
                  <a:fillRect l="-340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DD238FDA-50DD-4BBF-8BB9-4A771CBB34B5}"/>
              </a:ext>
            </a:extLst>
          </p:cNvPr>
          <p:cNvSpPr/>
          <p:nvPr/>
        </p:nvSpPr>
        <p:spPr>
          <a:xfrm>
            <a:off x="3839028" y="603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https://math.stackexchange.com/questions/609680/newtons-method-intuition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F475E78-D4E0-4473-AD7E-F49EBB639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603" y="2834877"/>
            <a:ext cx="5508661" cy="2849307"/>
          </a:xfrm>
          <a:prstGeom prst="rect">
            <a:avLst/>
          </a:prstGeom>
        </p:spPr>
      </p:pic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9F2F7D7C-96FD-4D5B-8F7F-E32DE22AF0B9}"/>
              </a:ext>
            </a:extLst>
          </p:cNvPr>
          <p:cNvSpPr/>
          <p:nvPr/>
        </p:nvSpPr>
        <p:spPr>
          <a:xfrm>
            <a:off x="962102" y="3909444"/>
            <a:ext cx="1924050" cy="1596572"/>
          </a:xfrm>
          <a:custGeom>
            <a:avLst/>
            <a:gdLst>
              <a:gd name="connsiteX0" fmla="*/ 0 w 2452914"/>
              <a:gd name="connsiteY0" fmla="*/ 1596572 h 1596572"/>
              <a:gd name="connsiteX1" fmla="*/ 856343 w 2452914"/>
              <a:gd name="connsiteY1" fmla="*/ 435429 h 1596572"/>
              <a:gd name="connsiteX2" fmla="*/ 1596571 w 2452914"/>
              <a:gd name="connsiteY2" fmla="*/ 420915 h 1596572"/>
              <a:gd name="connsiteX3" fmla="*/ 2452914 w 2452914"/>
              <a:gd name="connsiteY3" fmla="*/ 0 h 15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4" h="1596572">
                <a:moveTo>
                  <a:pt x="0" y="1596572"/>
                </a:moveTo>
                <a:cubicBezTo>
                  <a:pt x="295124" y="1113972"/>
                  <a:pt x="590248" y="631372"/>
                  <a:pt x="856343" y="435429"/>
                </a:cubicBezTo>
                <a:cubicBezTo>
                  <a:pt x="1122438" y="239486"/>
                  <a:pt x="1330476" y="493486"/>
                  <a:pt x="1596571" y="420915"/>
                </a:cubicBezTo>
                <a:cubicBezTo>
                  <a:pt x="1862666" y="348344"/>
                  <a:pt x="2157790" y="174172"/>
                  <a:pt x="2452914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0E4E9887-1203-4410-A72C-FA1344751DCC}"/>
              </a:ext>
            </a:extLst>
          </p:cNvPr>
          <p:cNvSpPr/>
          <p:nvPr/>
        </p:nvSpPr>
        <p:spPr>
          <a:xfrm>
            <a:off x="1394979" y="4509192"/>
            <a:ext cx="130566" cy="1305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AF37FE5-F946-437B-BB66-EF29D564CC43}"/>
              </a:ext>
            </a:extLst>
          </p:cNvPr>
          <p:cNvSpPr txBox="1"/>
          <p:nvPr/>
        </p:nvSpPr>
        <p:spPr>
          <a:xfrm>
            <a:off x="749188" y="4079093"/>
            <a:ext cx="33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?</a:t>
            </a:r>
            <a:endParaRPr lang="zh-TW" altLang="en-US" sz="2800" b="1" dirty="0"/>
          </a:p>
        </p:txBody>
      </p:sp>
      <p:sp>
        <p:nvSpPr>
          <p:cNvPr id="25" name="手繪多邊形: 圖案 24">
            <a:extLst>
              <a:ext uri="{FF2B5EF4-FFF2-40B4-BE49-F238E27FC236}">
                <a16:creationId xmlns:a16="http://schemas.microsoft.com/office/drawing/2014/main" id="{C0A72BF1-22C9-4131-9908-66836D712DBC}"/>
              </a:ext>
            </a:extLst>
          </p:cNvPr>
          <p:cNvSpPr/>
          <p:nvPr/>
        </p:nvSpPr>
        <p:spPr>
          <a:xfrm>
            <a:off x="1266902" y="4449619"/>
            <a:ext cx="657225" cy="590609"/>
          </a:xfrm>
          <a:custGeom>
            <a:avLst/>
            <a:gdLst>
              <a:gd name="connsiteX0" fmla="*/ 0 w 657225"/>
              <a:gd name="connsiteY0" fmla="*/ 590609 h 590609"/>
              <a:gd name="connsiteX1" fmla="*/ 333375 w 657225"/>
              <a:gd name="connsiteY1" fmla="*/ 59 h 590609"/>
              <a:gd name="connsiteX2" fmla="*/ 657225 w 657225"/>
              <a:gd name="connsiteY2" fmla="*/ 562034 h 59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590609">
                <a:moveTo>
                  <a:pt x="0" y="590609"/>
                </a:moveTo>
                <a:cubicBezTo>
                  <a:pt x="111919" y="297715"/>
                  <a:pt x="223838" y="4821"/>
                  <a:pt x="333375" y="59"/>
                </a:cubicBezTo>
                <a:cubicBezTo>
                  <a:pt x="442912" y="-4703"/>
                  <a:pt x="550068" y="278665"/>
                  <a:pt x="657225" y="5620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4E075F5-DAA4-41E4-886D-D1B5D43C70AB}"/>
              </a:ext>
            </a:extLst>
          </p:cNvPr>
          <p:cNvSpPr txBox="1"/>
          <p:nvPr/>
        </p:nvSpPr>
        <p:spPr>
          <a:xfrm>
            <a:off x="2886152" y="2699941"/>
            <a:ext cx="414479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Not suitable for Deep Learning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50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 animBg="1"/>
      <p:bldP spid="22" grpId="0"/>
      <p:bldP spid="2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3B34F-AD53-4455-8C9C-A5E9FD26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EA8F28-FE97-4050-8FD8-6FCB0309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Local Minimum, Local Maximum and Saddle Point">
            <a:extLst>
              <a:ext uri="{FF2B5EF4-FFF2-40B4-BE49-F238E27FC236}">
                <a16:creationId xmlns:a16="http://schemas.microsoft.com/office/drawing/2014/main" id="{D93C0C4B-06C7-44A6-B31D-88E371ED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84" y="3832134"/>
            <a:ext cx="9314496" cy="25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38E961E-0583-4C83-B3C3-2DB8C4C20ECB}"/>
              </a:ext>
            </a:extLst>
          </p:cNvPr>
          <p:cNvSpPr/>
          <p:nvPr/>
        </p:nvSpPr>
        <p:spPr>
          <a:xfrm>
            <a:off x="3959860" y="0"/>
            <a:ext cx="554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http://www.offconvex.org/2016/03/22/saddlepoints/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AA6901-E734-4675-9A4B-8EFBDB35DBEC}"/>
                  </a:ext>
                </a:extLst>
              </p:cNvPr>
              <p:cNvSpPr txBox="1"/>
              <p:nvPr/>
            </p:nvSpPr>
            <p:spPr>
              <a:xfrm>
                <a:off x="205621" y="1655877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AA6901-E734-4675-9A4B-8EFBDB35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1" y="1655877"/>
                <a:ext cx="8738354" cy="608372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3F12BAA-E00B-4687-9A23-EE7A0FE6214A}"/>
                  </a:ext>
                </a:extLst>
              </p:cNvPr>
              <p:cNvSpPr txBox="1"/>
              <p:nvPr/>
            </p:nvSpPr>
            <p:spPr>
              <a:xfrm>
                <a:off x="815927" y="2564202"/>
                <a:ext cx="4065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At critical point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3F12BAA-E00B-4687-9A23-EE7A0FE62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7" y="2564202"/>
                <a:ext cx="4065563" cy="461665"/>
              </a:xfrm>
              <a:prstGeom prst="rect">
                <a:avLst/>
              </a:prstGeom>
              <a:blipFill>
                <a:blip r:embed="rId4"/>
                <a:stretch>
                  <a:fillRect l="-239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5CA4B1D-4816-411D-92CA-F67514CE9C15}"/>
              </a:ext>
            </a:extLst>
          </p:cNvPr>
          <p:cNvSpPr txBox="1"/>
          <p:nvPr/>
        </p:nvSpPr>
        <p:spPr>
          <a:xfrm>
            <a:off x="2450829" y="3093335"/>
            <a:ext cx="648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 tells us the properties of critical points.</a:t>
            </a:r>
            <a:endParaRPr lang="zh-TW" altLang="en-US" sz="2400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7E789CC-C6C3-4685-B250-30E052880F43}"/>
              </a:ext>
            </a:extLst>
          </p:cNvPr>
          <p:cNvCxnSpPr>
            <a:cxnSpLocks/>
          </p:cNvCxnSpPr>
          <p:nvPr/>
        </p:nvCxnSpPr>
        <p:spPr>
          <a:xfrm>
            <a:off x="2607122" y="1827170"/>
            <a:ext cx="1888942" cy="322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FECCCD-32BB-4169-AAE1-00C9160D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Linear Algebra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1916E0-097A-4D81-B5C5-9602E6EE85EC}"/>
              </a:ext>
            </a:extLst>
          </p:cNvPr>
          <p:cNvSpPr/>
          <p:nvPr/>
        </p:nvSpPr>
        <p:spPr>
          <a:xfrm>
            <a:off x="2133600" y="-4206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http://speech.ee.ntu.edu.tw/~tlkagk/courses/LA_2016/Lecture/eigen.pdf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D7CA12F1-8ECC-4CF5-AB6C-6B848D719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pPr lvl="2"/>
                <a:endParaRPr lang="en-US" altLang="zh-TW" dirty="0"/>
              </a:p>
              <a:p>
                <a:pPr lvl="2"/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D7CA12F1-8ECC-4CF5-AB6C-6B848D719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78375"/>
              </a:xfrm>
              <a:blipFill>
                <a:blip r:embed="rId2"/>
                <a:stretch>
                  <a:fillRect l="-1391" t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FB7241C-3F77-4589-8079-6E83BD8D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07" y="4205179"/>
            <a:ext cx="2202942" cy="11239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468176-F74C-462B-A5A4-45B054749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90" y="4205179"/>
            <a:ext cx="1033126" cy="112395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8DB6264-7FEE-4B14-90CD-B9E1B51DF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442" y="4214811"/>
            <a:ext cx="1438656" cy="11239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6A28B1D-84CB-495C-81DE-2C36FC5C5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093" y="4211761"/>
            <a:ext cx="1613132" cy="113600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CBAF144-1392-4B54-A1C5-755433FCDAEA}"/>
              </a:ext>
            </a:extLst>
          </p:cNvPr>
          <p:cNvSpPr txBox="1"/>
          <p:nvPr/>
        </p:nvSpPr>
        <p:spPr>
          <a:xfrm>
            <a:off x="5562362" y="351085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Eigen value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561CD4-E7F4-4F6A-884D-425BA77BF722}"/>
              </a:ext>
            </a:extLst>
          </p:cNvPr>
          <p:cNvSpPr txBox="1"/>
          <p:nvPr/>
        </p:nvSpPr>
        <p:spPr>
          <a:xfrm>
            <a:off x="6029109" y="603732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Eigen vector</a:t>
            </a:r>
            <a:endParaRPr lang="zh-TW" altLang="en-US" sz="2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A67AF21B-45DD-4625-B6EC-6653DAF4FF87}"/>
              </a:ext>
            </a:extLst>
          </p:cNvPr>
          <p:cNvCxnSpPr/>
          <p:nvPr/>
        </p:nvCxnSpPr>
        <p:spPr>
          <a:xfrm>
            <a:off x="4023254" y="5279388"/>
            <a:ext cx="2467994" cy="8189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71E8033-F09B-40D3-BB00-993496AD3A9B}"/>
              </a:ext>
            </a:extLst>
          </p:cNvPr>
          <p:cNvCxnSpPr/>
          <p:nvPr/>
        </p:nvCxnSpPr>
        <p:spPr>
          <a:xfrm flipH="1">
            <a:off x="7225031" y="5253688"/>
            <a:ext cx="138809" cy="8186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F67BB1C-8A6E-4E0A-A6B9-610FDB087376}"/>
              </a:ext>
            </a:extLst>
          </p:cNvPr>
          <p:cNvSpPr txBox="1"/>
          <p:nvPr/>
        </p:nvSpPr>
        <p:spPr>
          <a:xfrm>
            <a:off x="1130782" y="3625933"/>
            <a:ext cx="25370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square</a:t>
            </a:r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E371B4C-EA8A-4F43-98DF-190DDE14B200}"/>
              </a:ext>
            </a:extLst>
          </p:cNvPr>
          <p:cNvCxnSpPr>
            <a:endCxn id="10" idx="2"/>
          </p:cNvCxnSpPr>
          <p:nvPr/>
        </p:nvCxnSpPr>
        <p:spPr>
          <a:xfrm flipH="1" flipV="1">
            <a:off x="6419612" y="3972521"/>
            <a:ext cx="201238" cy="6320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9F523D2-621F-46E6-BB2F-D5B87C8F1974}"/>
              </a:ext>
            </a:extLst>
          </p:cNvPr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08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38363-647E-4C64-8799-2CBEE743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Positive/Negative Definite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35C2B11-6AE4-4B74-A20D-D9D454EBF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An </a:t>
                </a:r>
                <a:r>
                  <a:rPr lang="en-US" altLang="zh-TW" sz="2400" dirty="0" err="1"/>
                  <a:t>nxn</a:t>
                </a:r>
                <a:r>
                  <a:rPr lang="en-US" altLang="zh-TW" sz="2400" dirty="0"/>
                  <a:t> matrix A is symmetric.</a:t>
                </a:r>
              </a:p>
              <a:p>
                <a:r>
                  <a:rPr lang="en-US" altLang="zh-TW" sz="2400" dirty="0"/>
                  <a:t>For every non-zero vector x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400" dirty="0"/>
                  <a:t>)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35C2B11-6AE4-4B74-A20D-D9D454EBF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CB390DB2-DBBC-4821-ACAF-490065982615}"/>
              </a:ext>
            </a:extLst>
          </p:cNvPr>
          <p:cNvSpPr txBox="1"/>
          <p:nvPr/>
        </p:nvSpPr>
        <p:spPr>
          <a:xfrm>
            <a:off x="1018116" y="3151020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positive definite: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CE1E280-E71E-40D2-9707-3E2667810BE6}"/>
              </a:ext>
            </a:extLst>
          </p:cNvPr>
          <p:cNvSpPr txBox="1"/>
          <p:nvPr/>
        </p:nvSpPr>
        <p:spPr>
          <a:xfrm>
            <a:off x="418190" y="4050758"/>
            <a:ext cx="32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positive semi-definite: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BE522A-30B3-4C55-8BC1-C0C06E5F5640}"/>
              </a:ext>
            </a:extLst>
          </p:cNvPr>
          <p:cNvSpPr txBox="1"/>
          <p:nvPr/>
        </p:nvSpPr>
        <p:spPr>
          <a:xfrm>
            <a:off x="1018116" y="4950496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negative definite: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F1AAA5-0BF4-43DE-94DB-F0CCFF3006CB}"/>
              </a:ext>
            </a:extLst>
          </p:cNvPr>
          <p:cNvSpPr txBox="1"/>
          <p:nvPr/>
        </p:nvSpPr>
        <p:spPr>
          <a:xfrm>
            <a:off x="510116" y="5850234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negative semi-definite: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292CDE9-766B-43F5-9064-3FF6D4B68F04}"/>
                  </a:ext>
                </a:extLst>
              </p:cNvPr>
              <p:cNvSpPr txBox="1"/>
              <p:nvPr/>
            </p:nvSpPr>
            <p:spPr>
              <a:xfrm>
                <a:off x="3793190" y="3154649"/>
                <a:ext cx="1572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292CDE9-766B-43F5-9064-3FF6D4B6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0" y="3154649"/>
                <a:ext cx="15722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C3BF797-7973-4A73-B066-1103AEAB811A}"/>
                  </a:ext>
                </a:extLst>
              </p:cNvPr>
              <p:cNvSpPr txBox="1"/>
              <p:nvPr/>
            </p:nvSpPr>
            <p:spPr>
              <a:xfrm>
                <a:off x="3793190" y="4066146"/>
                <a:ext cx="1572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C3BF797-7973-4A73-B066-1103AEAB8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0" y="4066146"/>
                <a:ext cx="15722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98A038-906F-4CE8-8396-07BE1FAEAA40}"/>
                  </a:ext>
                </a:extLst>
              </p:cNvPr>
              <p:cNvSpPr txBox="1"/>
              <p:nvPr/>
            </p:nvSpPr>
            <p:spPr>
              <a:xfrm>
                <a:off x="3793190" y="4965884"/>
                <a:ext cx="1572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8998A038-906F-4CE8-8396-07BE1FAE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0" y="4965884"/>
                <a:ext cx="15722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9877050-5355-48C9-8225-4BAD5D04322D}"/>
                  </a:ext>
                </a:extLst>
              </p:cNvPr>
              <p:cNvSpPr txBox="1"/>
              <p:nvPr/>
            </p:nvSpPr>
            <p:spPr>
              <a:xfrm>
                <a:off x="3793190" y="5865622"/>
                <a:ext cx="1572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89877050-5355-48C9-8225-4BAD5D043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0" y="5865622"/>
                <a:ext cx="157222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號: 左-右雙向 11">
            <a:extLst>
              <a:ext uri="{FF2B5EF4-FFF2-40B4-BE49-F238E27FC236}">
                <a16:creationId xmlns:a16="http://schemas.microsoft.com/office/drawing/2014/main" id="{BE0978A3-87AB-430F-939C-B91CAD8953F0}"/>
              </a:ext>
            </a:extLst>
          </p:cNvPr>
          <p:cNvSpPr/>
          <p:nvPr/>
        </p:nvSpPr>
        <p:spPr>
          <a:xfrm>
            <a:off x="5367794" y="3149582"/>
            <a:ext cx="728133" cy="430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左-右雙向 12">
            <a:extLst>
              <a:ext uri="{FF2B5EF4-FFF2-40B4-BE49-F238E27FC236}">
                <a16:creationId xmlns:a16="http://schemas.microsoft.com/office/drawing/2014/main" id="{B4B2B9A9-9555-4B88-96F7-CFC1388366B0}"/>
              </a:ext>
            </a:extLst>
          </p:cNvPr>
          <p:cNvSpPr/>
          <p:nvPr/>
        </p:nvSpPr>
        <p:spPr>
          <a:xfrm>
            <a:off x="5367793" y="4081536"/>
            <a:ext cx="728133" cy="430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左-右雙向 13">
            <a:extLst>
              <a:ext uri="{FF2B5EF4-FFF2-40B4-BE49-F238E27FC236}">
                <a16:creationId xmlns:a16="http://schemas.microsoft.com/office/drawing/2014/main" id="{4A4DDE37-932E-41C7-A30E-AF3C7F26FE8B}"/>
              </a:ext>
            </a:extLst>
          </p:cNvPr>
          <p:cNvSpPr/>
          <p:nvPr/>
        </p:nvSpPr>
        <p:spPr>
          <a:xfrm>
            <a:off x="5367793" y="4988282"/>
            <a:ext cx="728133" cy="430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左-右雙向 14">
            <a:extLst>
              <a:ext uri="{FF2B5EF4-FFF2-40B4-BE49-F238E27FC236}">
                <a16:creationId xmlns:a16="http://schemas.microsoft.com/office/drawing/2014/main" id="{22624452-CCEA-4923-B6E5-B9AB42054D4B}"/>
              </a:ext>
            </a:extLst>
          </p:cNvPr>
          <p:cNvSpPr/>
          <p:nvPr/>
        </p:nvSpPr>
        <p:spPr>
          <a:xfrm>
            <a:off x="5367793" y="5850234"/>
            <a:ext cx="728133" cy="4308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5266611-B05D-4681-AAA2-11A161CC3625}"/>
              </a:ext>
            </a:extLst>
          </p:cNvPr>
          <p:cNvSpPr txBox="1"/>
          <p:nvPr/>
        </p:nvSpPr>
        <p:spPr>
          <a:xfrm>
            <a:off x="6231611" y="2949526"/>
            <a:ext cx="245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positive.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FEBD726-DC04-4C6F-BE61-D4A7EB437B76}"/>
              </a:ext>
            </a:extLst>
          </p:cNvPr>
          <p:cNvSpPr txBox="1"/>
          <p:nvPr/>
        </p:nvSpPr>
        <p:spPr>
          <a:xfrm>
            <a:off x="6231611" y="4765828"/>
            <a:ext cx="245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negative.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C742CE-0CD4-4FF7-BE80-1EB8FE8A2FFA}"/>
              </a:ext>
            </a:extLst>
          </p:cNvPr>
          <p:cNvSpPr txBox="1"/>
          <p:nvPr/>
        </p:nvSpPr>
        <p:spPr>
          <a:xfrm>
            <a:off x="6265258" y="3881480"/>
            <a:ext cx="245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non-negative.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425F114-1528-4228-AD95-F96AB0E2A59C}"/>
              </a:ext>
            </a:extLst>
          </p:cNvPr>
          <p:cNvSpPr txBox="1"/>
          <p:nvPr/>
        </p:nvSpPr>
        <p:spPr>
          <a:xfrm>
            <a:off x="6272739" y="5636035"/>
            <a:ext cx="245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non-positive.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110D07F-C0B4-49E0-8E84-F682414280B2}"/>
                  </a:ext>
                </a:extLst>
              </p:cNvPr>
              <p:cNvSpPr txBox="1"/>
              <p:nvPr/>
            </p:nvSpPr>
            <p:spPr>
              <a:xfrm>
                <a:off x="6842085" y="1955692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110D07F-C0B4-49E0-8E84-F6824142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085" y="1955692"/>
                <a:ext cx="941348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6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C6D4A-C61D-49AF-A186-06953557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/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blipFill>
                <a:blip r:embed="rId2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670D8BE2-DBED-4095-B3CA-633F99691C13}"/>
              </a:ext>
            </a:extLst>
          </p:cNvPr>
          <p:cNvSpPr txBox="1"/>
          <p:nvPr/>
        </p:nvSpPr>
        <p:spPr>
          <a:xfrm>
            <a:off x="2855743" y="365126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 critical point: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D58168-155D-4CDF-9B3F-F7F1FEB5E159}"/>
              </a:ext>
            </a:extLst>
          </p:cNvPr>
          <p:cNvSpPr txBox="1"/>
          <p:nvPr/>
        </p:nvSpPr>
        <p:spPr>
          <a:xfrm>
            <a:off x="577851" y="1849779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 is positive definite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E01487-FA53-4B06-8965-A80EA93C1B53}"/>
                  </a:ext>
                </a:extLst>
              </p:cNvPr>
              <p:cNvSpPr txBox="1"/>
              <p:nvPr/>
            </p:nvSpPr>
            <p:spPr>
              <a:xfrm>
                <a:off x="4074444" y="1865167"/>
                <a:ext cx="16058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2E01487-FA53-4B06-8965-A80EA93C1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4" y="1865167"/>
                <a:ext cx="160588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97B63BC8-B034-437B-AB11-B2E03DDDDC14}"/>
              </a:ext>
            </a:extLst>
          </p:cNvPr>
          <p:cNvSpPr txBox="1"/>
          <p:nvPr/>
        </p:nvSpPr>
        <p:spPr>
          <a:xfrm>
            <a:off x="6557634" y="2826586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E2C907E-1798-4D88-BA13-75F9B5813962}"/>
              </a:ext>
            </a:extLst>
          </p:cNvPr>
          <p:cNvSpPr/>
          <p:nvPr/>
        </p:nvSpPr>
        <p:spPr>
          <a:xfrm>
            <a:off x="3342217" y="1942680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CB47FB8-118A-4686-A3FD-6CD2ABE2B1AE}"/>
                  </a:ext>
                </a:extLst>
              </p:cNvPr>
              <p:cNvSpPr txBox="1"/>
              <p:nvPr/>
            </p:nvSpPr>
            <p:spPr>
              <a:xfrm>
                <a:off x="1883541" y="2826619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CB47FB8-118A-4686-A3FD-6CD2ABE2B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41" y="2826619"/>
                <a:ext cx="3035300" cy="461665"/>
              </a:xfrm>
              <a:prstGeom prst="rect">
                <a:avLst/>
              </a:prstGeom>
              <a:blipFill>
                <a:blip r:embed="rId4"/>
                <a:stretch>
                  <a:fillRect l="-321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83ADC4E-F02F-4D10-973A-76B27E16660D}"/>
                  </a:ext>
                </a:extLst>
              </p:cNvPr>
              <p:cNvSpPr txBox="1"/>
              <p:nvPr/>
            </p:nvSpPr>
            <p:spPr>
              <a:xfrm>
                <a:off x="3657748" y="2863416"/>
                <a:ext cx="1852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83ADC4E-F02F-4D10-973A-76B27E166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748" y="2863416"/>
                <a:ext cx="1852495" cy="369332"/>
              </a:xfrm>
              <a:prstGeom prst="rect">
                <a:avLst/>
              </a:prstGeom>
              <a:blipFill>
                <a:blip r:embed="rId5"/>
                <a:stretch>
                  <a:fillRect l="-5263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6E42D6AD-DC19-4288-9F3E-B98349BFC813}"/>
              </a:ext>
            </a:extLst>
          </p:cNvPr>
          <p:cNvSpPr/>
          <p:nvPr/>
        </p:nvSpPr>
        <p:spPr>
          <a:xfrm>
            <a:off x="5852264" y="2903500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C4C78D7-AE57-4A10-9CC8-43880DC68785}"/>
              </a:ext>
            </a:extLst>
          </p:cNvPr>
          <p:cNvSpPr txBox="1"/>
          <p:nvPr/>
        </p:nvSpPr>
        <p:spPr>
          <a:xfrm>
            <a:off x="3015039" y="2263524"/>
            <a:ext cx="3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positive.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751E5AF-60B9-46DB-9122-60B8E5258772}"/>
              </a:ext>
            </a:extLst>
          </p:cNvPr>
          <p:cNvSpPr txBox="1"/>
          <p:nvPr/>
        </p:nvSpPr>
        <p:spPr>
          <a:xfrm>
            <a:off x="624224" y="3799082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 is negative definite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1FAB09E-6A46-40AC-8379-320FFAF9830C}"/>
                  </a:ext>
                </a:extLst>
              </p:cNvPr>
              <p:cNvSpPr txBox="1"/>
              <p:nvPr/>
            </p:nvSpPr>
            <p:spPr>
              <a:xfrm>
                <a:off x="4120817" y="3814470"/>
                <a:ext cx="16058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1FAB09E-6A46-40AC-8379-320FFAF98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17" y="3814470"/>
                <a:ext cx="16058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7BD6900D-6020-43C7-8DFF-3048B1483467}"/>
              </a:ext>
            </a:extLst>
          </p:cNvPr>
          <p:cNvSpPr txBox="1"/>
          <p:nvPr/>
        </p:nvSpPr>
        <p:spPr>
          <a:xfrm>
            <a:off x="6577714" y="4830419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Local maxima</a:t>
            </a:r>
            <a:endParaRPr lang="zh-TW" altLang="en-US" sz="2400" dirty="0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089EFDA8-93F4-4D2B-A6B8-35C75DAB838F}"/>
              </a:ext>
            </a:extLst>
          </p:cNvPr>
          <p:cNvSpPr/>
          <p:nvPr/>
        </p:nvSpPr>
        <p:spPr>
          <a:xfrm>
            <a:off x="3388590" y="3891983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366D406-64E0-4CA2-8D5F-43B4DE2A3B86}"/>
                  </a:ext>
                </a:extLst>
              </p:cNvPr>
              <p:cNvSpPr txBox="1"/>
              <p:nvPr/>
            </p:nvSpPr>
            <p:spPr>
              <a:xfrm>
                <a:off x="1920554" y="4847385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366D406-64E0-4CA2-8D5F-43B4DE2A3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54" y="4847385"/>
                <a:ext cx="3035300" cy="461665"/>
              </a:xfrm>
              <a:prstGeom prst="rect">
                <a:avLst/>
              </a:prstGeom>
              <a:blipFill>
                <a:blip r:embed="rId7"/>
                <a:stretch>
                  <a:fillRect l="-301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582259E-DC04-4332-9D69-4D889BDD7B2E}"/>
                  </a:ext>
                </a:extLst>
              </p:cNvPr>
              <p:cNvSpPr txBox="1"/>
              <p:nvPr/>
            </p:nvSpPr>
            <p:spPr>
              <a:xfrm>
                <a:off x="3694761" y="4884182"/>
                <a:ext cx="1852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582259E-DC04-4332-9D69-4D889BDD7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761" y="4884182"/>
                <a:ext cx="1852495" cy="369332"/>
              </a:xfrm>
              <a:prstGeom prst="rect">
                <a:avLst/>
              </a:prstGeom>
              <a:blipFill>
                <a:blip r:embed="rId8"/>
                <a:stretch>
                  <a:fillRect l="-526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50E37D31-3488-4CAE-B06B-B72315F10D00}"/>
              </a:ext>
            </a:extLst>
          </p:cNvPr>
          <p:cNvSpPr/>
          <p:nvPr/>
        </p:nvSpPr>
        <p:spPr>
          <a:xfrm>
            <a:off x="5889277" y="4924266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F46F770-DA8D-44B8-A17E-AFDBD072D2DA}"/>
              </a:ext>
            </a:extLst>
          </p:cNvPr>
          <p:cNvSpPr txBox="1"/>
          <p:nvPr/>
        </p:nvSpPr>
        <p:spPr>
          <a:xfrm>
            <a:off x="2970660" y="4150148"/>
            <a:ext cx="383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eigen values are negative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91A5FC9-4EBF-46C3-9F83-A3E4A04D5BA8}"/>
                  </a:ext>
                </a:extLst>
              </p:cNvPr>
              <p:cNvSpPr txBox="1"/>
              <p:nvPr/>
            </p:nvSpPr>
            <p:spPr>
              <a:xfrm>
                <a:off x="7035715" y="1795259"/>
                <a:ext cx="1758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91A5FC9-4EBF-46C3-9F83-A3E4A04D5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715" y="1795259"/>
                <a:ext cx="175817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4F4F3B4-8B42-4231-98F1-BD8E55857B72}"/>
                  </a:ext>
                </a:extLst>
              </p:cNvPr>
              <p:cNvSpPr txBox="1"/>
              <p:nvPr/>
            </p:nvSpPr>
            <p:spPr>
              <a:xfrm>
                <a:off x="7047089" y="3829860"/>
                <a:ext cx="1758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0?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4F4F3B4-8B42-4231-98F1-BD8E5585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89" y="3829860"/>
                <a:ext cx="175817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09B959-0C45-4F79-A65E-E0215658E465}"/>
                  </a:ext>
                </a:extLst>
              </p:cNvPr>
              <p:cNvSpPr txBox="1"/>
              <p:nvPr/>
            </p:nvSpPr>
            <p:spPr>
              <a:xfrm>
                <a:off x="685400" y="5712140"/>
                <a:ext cx="55242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b="0" dirty="0"/>
                  <a:t>Sometimes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400" dirty="0"/>
                  <a:t>, sometimes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C09B959-0C45-4F79-A65E-E0215658E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0" y="5712140"/>
                <a:ext cx="5524205" cy="369332"/>
              </a:xfrm>
              <a:prstGeom prst="rect">
                <a:avLst/>
              </a:prstGeom>
              <a:blipFill>
                <a:blip r:embed="rId11"/>
                <a:stretch>
                  <a:fillRect l="-3308" t="-24590" r="-110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A97E0A47-6AD0-4742-B337-B1F82D1A5211}"/>
              </a:ext>
            </a:extLst>
          </p:cNvPr>
          <p:cNvSpPr txBox="1"/>
          <p:nvPr/>
        </p:nvSpPr>
        <p:spPr>
          <a:xfrm>
            <a:off x="6637786" y="6088554"/>
            <a:ext cx="20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Saddle point</a:t>
            </a:r>
            <a:endParaRPr lang="zh-TW" altLang="en-US" sz="2400" dirty="0"/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5B929EB1-453A-4834-BC61-A7E71E164589}"/>
              </a:ext>
            </a:extLst>
          </p:cNvPr>
          <p:cNvSpPr/>
          <p:nvPr/>
        </p:nvSpPr>
        <p:spPr>
          <a:xfrm>
            <a:off x="5949349" y="6182401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428AA3F3-989F-400B-A16A-E0D7A1AA0875}"/>
              </a:ext>
            </a:extLst>
          </p:cNvPr>
          <p:cNvSpPr/>
          <p:nvPr/>
        </p:nvSpPr>
        <p:spPr>
          <a:xfrm>
            <a:off x="1305402" y="4964351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23E9B905-6E01-4744-AD56-8CF86920F9D7}"/>
              </a:ext>
            </a:extLst>
          </p:cNvPr>
          <p:cNvSpPr/>
          <p:nvPr/>
        </p:nvSpPr>
        <p:spPr>
          <a:xfrm>
            <a:off x="1354591" y="2950896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79A49C1-4BDF-4F17-8265-4E7F926DB517}"/>
                  </a:ext>
                </a:extLst>
              </p:cNvPr>
              <p:cNvSpPr txBox="1"/>
              <p:nvPr/>
            </p:nvSpPr>
            <p:spPr>
              <a:xfrm>
                <a:off x="7076000" y="362427"/>
                <a:ext cx="9382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79A49C1-4BDF-4F17-8265-4E7F926DB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000" y="362427"/>
                <a:ext cx="9382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E144007F-C772-40A1-8297-BF287071822D}"/>
              </a:ext>
            </a:extLst>
          </p:cNvPr>
          <p:cNvCxnSpPr>
            <a:cxnSpLocks/>
          </p:cNvCxnSpPr>
          <p:nvPr/>
        </p:nvCxnSpPr>
        <p:spPr>
          <a:xfrm>
            <a:off x="5889277" y="1290528"/>
            <a:ext cx="303983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  <p:bldP spid="13" grpId="0"/>
      <p:bldP spid="14" grpId="0"/>
      <p:bldP spid="15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C6D4A-C61D-49AF-A186-06953557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/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blipFill>
                <a:blip r:embed="rId2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670D8BE2-DBED-4095-B3CA-633F99691C13}"/>
              </a:ext>
            </a:extLst>
          </p:cNvPr>
          <p:cNvSpPr txBox="1"/>
          <p:nvPr/>
        </p:nvSpPr>
        <p:spPr>
          <a:xfrm>
            <a:off x="2855743" y="365126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 critical point: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3EED24A-4422-4395-9E06-F6EE9F40302B}"/>
                  </a:ext>
                </a:extLst>
              </p:cNvPr>
              <p:cNvSpPr txBox="1"/>
              <p:nvPr/>
            </p:nvSpPr>
            <p:spPr>
              <a:xfrm>
                <a:off x="871010" y="2089585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eigen vector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3EED24A-4422-4395-9E06-F6EE9F40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0" y="2089585"/>
                <a:ext cx="30353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9AB780B5-5AB3-4060-A027-94CD5F48F702}"/>
              </a:ext>
            </a:extLst>
          </p:cNvPr>
          <p:cNvSpPr/>
          <p:nvPr/>
        </p:nvSpPr>
        <p:spPr>
          <a:xfrm>
            <a:off x="3520376" y="2205196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966DF19-4177-47BB-951A-851730BEC8BD}"/>
                  </a:ext>
                </a:extLst>
              </p:cNvPr>
              <p:cNvSpPr txBox="1"/>
              <p:nvPr/>
            </p:nvSpPr>
            <p:spPr>
              <a:xfrm>
                <a:off x="4267387" y="2120363"/>
                <a:ext cx="948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966DF19-4177-47BB-951A-851730BEC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87" y="2120363"/>
                <a:ext cx="94884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27B3991-8DD1-4234-8322-20931E9148CB}"/>
                  </a:ext>
                </a:extLst>
              </p:cNvPr>
              <p:cNvSpPr txBox="1"/>
              <p:nvPr/>
            </p:nvSpPr>
            <p:spPr>
              <a:xfrm>
                <a:off x="5326027" y="2134333"/>
                <a:ext cx="15390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27B3991-8DD1-4234-8322-20931E91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27" y="2134333"/>
                <a:ext cx="15390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4156456-637B-4B6C-8A4A-EC7738C00649}"/>
                  </a:ext>
                </a:extLst>
              </p:cNvPr>
              <p:cNvSpPr txBox="1"/>
              <p:nvPr/>
            </p:nvSpPr>
            <p:spPr>
              <a:xfrm>
                <a:off x="6890464" y="2134333"/>
                <a:ext cx="1394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4156456-637B-4B6C-8A4A-EC7738C00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64" y="2134333"/>
                <a:ext cx="139429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319A595-00E2-4A9B-B0C4-098533333004}"/>
              </a:ext>
            </a:extLst>
          </p:cNvPr>
          <p:cNvSpPr txBox="1"/>
          <p:nvPr/>
        </p:nvSpPr>
        <p:spPr>
          <a:xfrm>
            <a:off x="1465793" y="2595233"/>
            <a:ext cx="18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Unit vector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7EEC509-7102-4709-9802-569898A33F2C}"/>
                  </a:ext>
                </a:extLst>
              </p:cNvPr>
              <p:cNvSpPr txBox="1"/>
              <p:nvPr/>
            </p:nvSpPr>
            <p:spPr>
              <a:xfrm>
                <a:off x="6890464" y="2644164"/>
                <a:ext cx="6413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7EEC509-7102-4709-9802-569898A3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64" y="2644164"/>
                <a:ext cx="64132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橢圓 23">
            <a:extLst>
              <a:ext uri="{FF2B5EF4-FFF2-40B4-BE49-F238E27FC236}">
                <a16:creationId xmlns:a16="http://schemas.microsoft.com/office/drawing/2014/main" id="{FD17E28B-8670-4D8D-BD46-B53025950A1D}"/>
              </a:ext>
            </a:extLst>
          </p:cNvPr>
          <p:cNvSpPr/>
          <p:nvPr/>
        </p:nvSpPr>
        <p:spPr>
          <a:xfrm>
            <a:off x="1637400" y="4731757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99CA09FE-B8BE-40C9-9567-AA041173D9B4}"/>
              </a:ext>
            </a:extLst>
          </p:cNvPr>
          <p:cNvSpPr/>
          <p:nvPr/>
        </p:nvSpPr>
        <p:spPr>
          <a:xfrm>
            <a:off x="761100" y="4020557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F85D8A-EA12-4F70-9A4F-00B0D87DFDBD}"/>
                  </a:ext>
                </a:extLst>
              </p:cNvPr>
              <p:cNvSpPr txBox="1"/>
              <p:nvPr/>
            </p:nvSpPr>
            <p:spPr>
              <a:xfrm>
                <a:off x="1163241" y="4079823"/>
                <a:ext cx="62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F85D8A-EA12-4F70-9A4F-00B0D87D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41" y="4079823"/>
                <a:ext cx="6233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97C05E1-8C72-4501-91BF-F7E70739821E}"/>
              </a:ext>
            </a:extLst>
          </p:cNvPr>
          <p:cNvCxnSpPr>
            <a:cxnSpLocks/>
          </p:cNvCxnSpPr>
          <p:nvPr/>
        </p:nvCxnSpPr>
        <p:spPr>
          <a:xfrm flipH="1" flipV="1">
            <a:off x="952660" y="4181654"/>
            <a:ext cx="684740" cy="592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6322D24-3393-4235-9DA0-D6BD2C6D1E71}"/>
                  </a:ext>
                </a:extLst>
              </p:cNvPr>
              <p:cNvSpPr/>
              <p:nvPr/>
            </p:nvSpPr>
            <p:spPr>
              <a:xfrm>
                <a:off x="1494430" y="4935187"/>
                <a:ext cx="584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6322D24-3393-4235-9DA0-D6BD2C6D1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30" y="4935187"/>
                <a:ext cx="5843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EC56E30-0653-422C-A4C2-4E9B5830886F}"/>
                  </a:ext>
                </a:extLst>
              </p:cNvPr>
              <p:cNvSpPr/>
              <p:nvPr/>
            </p:nvSpPr>
            <p:spPr>
              <a:xfrm>
                <a:off x="530843" y="3506307"/>
                <a:ext cx="646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EC56E30-0653-422C-A4C2-4E9B58308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3" y="3506307"/>
                <a:ext cx="64678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C6F8462C-ABB1-4D4D-A3C4-8ECCACFCF976}"/>
              </a:ext>
            </a:extLst>
          </p:cNvPr>
          <p:cNvSpPr txBox="1"/>
          <p:nvPr/>
        </p:nvSpPr>
        <p:spPr>
          <a:xfrm>
            <a:off x="489130" y="5684442"/>
            <a:ext cx="746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H is an </a:t>
            </a:r>
            <a:r>
              <a:rPr lang="en-US" altLang="zh-TW" sz="2400" dirty="0" err="1"/>
              <a:t>nxn</a:t>
            </a:r>
            <a:r>
              <a:rPr lang="en-US" altLang="zh-TW" sz="2400" dirty="0"/>
              <a:t> symmetric matrix,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DFE36DF-043B-4249-8ACA-376D75ACA6FA}"/>
                  </a:ext>
                </a:extLst>
              </p:cNvPr>
              <p:cNvSpPr txBox="1"/>
              <p:nvPr/>
            </p:nvSpPr>
            <p:spPr>
              <a:xfrm>
                <a:off x="489130" y="6131877"/>
                <a:ext cx="8512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 can have eigen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form a orthonormal basis.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DFE36DF-043B-4249-8ACA-376D75ACA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" y="6131877"/>
                <a:ext cx="8512068" cy="461665"/>
              </a:xfrm>
              <a:prstGeom prst="rect">
                <a:avLst/>
              </a:prstGeom>
              <a:blipFill>
                <a:blip r:embed="rId11"/>
                <a:stretch>
                  <a:fillRect l="-107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FB01D88-D213-4C6B-B153-004BEF4D9259}"/>
                  </a:ext>
                </a:extLst>
              </p:cNvPr>
              <p:cNvSpPr/>
              <p:nvPr/>
            </p:nvSpPr>
            <p:spPr>
              <a:xfrm>
                <a:off x="4977343" y="3100426"/>
                <a:ext cx="2466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FB01D88-D213-4C6B-B153-004BEF4D9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43" y="3100426"/>
                <a:ext cx="2466444" cy="461665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1F8C9964-FED6-4B1B-BAFE-539E56A02948}"/>
              </a:ext>
            </a:extLst>
          </p:cNvPr>
          <p:cNvSpPr/>
          <p:nvPr/>
        </p:nvSpPr>
        <p:spPr>
          <a:xfrm>
            <a:off x="3397722" y="4706587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BD85C4B1-221E-4680-836B-4D80E67B8AF2}"/>
              </a:ext>
            </a:extLst>
          </p:cNvPr>
          <p:cNvSpPr/>
          <p:nvPr/>
        </p:nvSpPr>
        <p:spPr>
          <a:xfrm>
            <a:off x="2521422" y="3995387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E59B496-D224-4798-BED2-DED17F99A909}"/>
                  </a:ext>
                </a:extLst>
              </p:cNvPr>
              <p:cNvSpPr txBox="1"/>
              <p:nvPr/>
            </p:nvSpPr>
            <p:spPr>
              <a:xfrm>
                <a:off x="2891827" y="4035808"/>
                <a:ext cx="62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9E59B496-D224-4798-BED2-DED17F99A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27" y="4035808"/>
                <a:ext cx="623385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376A5544-D2FA-4095-A48C-42BF3B6E700E}"/>
              </a:ext>
            </a:extLst>
          </p:cNvPr>
          <p:cNvCxnSpPr>
            <a:cxnSpLocks/>
          </p:cNvCxnSpPr>
          <p:nvPr/>
        </p:nvCxnSpPr>
        <p:spPr>
          <a:xfrm flipH="1" flipV="1">
            <a:off x="2712982" y="4156484"/>
            <a:ext cx="684740" cy="592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C798E71-6135-4718-8E77-6A059EE3626A}"/>
                  </a:ext>
                </a:extLst>
              </p:cNvPr>
              <p:cNvSpPr/>
              <p:nvPr/>
            </p:nvSpPr>
            <p:spPr>
              <a:xfrm>
                <a:off x="3254752" y="4910017"/>
                <a:ext cx="584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FC798E71-6135-4718-8E77-6A059EE36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52" y="4910017"/>
                <a:ext cx="58439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F47DA8E-71D9-415C-941B-80ABF5227A27}"/>
                  </a:ext>
                </a:extLst>
              </p:cNvPr>
              <p:cNvSpPr/>
              <p:nvPr/>
            </p:nvSpPr>
            <p:spPr>
              <a:xfrm>
                <a:off x="2291165" y="3481137"/>
                <a:ext cx="777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F47DA8E-71D9-415C-941B-80ABF5227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65" y="3481137"/>
                <a:ext cx="777008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F33FB394-DFDD-413A-BCFC-FD7A921AE85F}"/>
              </a:ext>
            </a:extLst>
          </p:cNvPr>
          <p:cNvCxnSpPr>
            <a:cxnSpLocks/>
          </p:cNvCxnSpPr>
          <p:nvPr/>
        </p:nvCxnSpPr>
        <p:spPr>
          <a:xfrm flipV="1">
            <a:off x="3600905" y="4082750"/>
            <a:ext cx="601520" cy="6479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>
            <a:extLst>
              <a:ext uri="{FF2B5EF4-FFF2-40B4-BE49-F238E27FC236}">
                <a16:creationId xmlns:a16="http://schemas.microsoft.com/office/drawing/2014/main" id="{3931DB4D-CAC0-4537-AECC-D19B72371FF7}"/>
              </a:ext>
            </a:extLst>
          </p:cNvPr>
          <p:cNvSpPr/>
          <p:nvPr/>
        </p:nvSpPr>
        <p:spPr>
          <a:xfrm>
            <a:off x="4190417" y="3901300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51B7F9-F7BE-4588-A459-CD082DB1F5EC}"/>
                  </a:ext>
                </a:extLst>
              </p:cNvPr>
              <p:cNvSpPr/>
              <p:nvPr/>
            </p:nvSpPr>
            <p:spPr>
              <a:xfrm>
                <a:off x="4561963" y="5102948"/>
                <a:ext cx="3240054" cy="499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/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A51B7F9-F7BE-4588-A459-CD082DB1F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3" y="5102948"/>
                <a:ext cx="3240054" cy="4993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01EFBD4-7048-4E28-9475-0F8CE4A5AC34}"/>
                  </a:ext>
                </a:extLst>
              </p:cNvPr>
              <p:cNvSpPr txBox="1"/>
              <p:nvPr/>
            </p:nvSpPr>
            <p:spPr>
              <a:xfrm>
                <a:off x="3758884" y="4301813"/>
                <a:ext cx="62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01EFBD4-7048-4E28-9475-0F8CE4A5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84" y="4301813"/>
                <a:ext cx="623385" cy="461665"/>
              </a:xfrm>
              <a:prstGeom prst="rect">
                <a:avLst/>
              </a:prstGeom>
              <a:blipFill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14E76E2-1F83-4FCC-ABF6-1817A29B40B6}"/>
                  </a:ext>
                </a:extLst>
              </p:cNvPr>
              <p:cNvSpPr/>
              <p:nvPr/>
            </p:nvSpPr>
            <p:spPr>
              <a:xfrm>
                <a:off x="3838908" y="3481137"/>
                <a:ext cx="7770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714E76E2-1F83-4FCC-ABF6-1817A29B4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08" y="3481137"/>
                <a:ext cx="777008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2516F4B2-3EB2-47A8-97C0-882B3124FDB1}"/>
              </a:ext>
            </a:extLst>
          </p:cNvPr>
          <p:cNvCxnSpPr>
            <a:cxnSpLocks/>
            <a:endCxn id="50" idx="2"/>
          </p:cNvCxnSpPr>
          <p:nvPr/>
        </p:nvCxnSpPr>
        <p:spPr>
          <a:xfrm flipH="1" flipV="1">
            <a:off x="3442485" y="3463848"/>
            <a:ext cx="34996" cy="1250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F58F90E-3F64-4BD7-B982-B99415E5E7BD}"/>
                  </a:ext>
                </a:extLst>
              </p:cNvPr>
              <p:cNvSpPr/>
              <p:nvPr/>
            </p:nvSpPr>
            <p:spPr>
              <a:xfrm>
                <a:off x="3229285" y="3002183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F58F90E-3F64-4BD7-B982-B99415E5E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85" y="3002183"/>
                <a:ext cx="42639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1BD87B-AF78-4287-BC95-6EBF10C51329}"/>
                  </a:ext>
                </a:extLst>
              </p:cNvPr>
              <p:cNvSpPr txBox="1"/>
              <p:nvPr/>
            </p:nvSpPr>
            <p:spPr>
              <a:xfrm>
                <a:off x="4728193" y="3784360"/>
                <a:ext cx="803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1BD87B-AF78-4287-BC95-6EBF10C5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93" y="3784360"/>
                <a:ext cx="803874" cy="369332"/>
              </a:xfrm>
              <a:prstGeom prst="rect">
                <a:avLst/>
              </a:prstGeom>
              <a:blipFill>
                <a:blip r:embed="rId20"/>
                <a:stretch>
                  <a:fillRect l="-5344" r="-458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4463196-1CFC-4B30-9EA5-DE9A8384DADC}"/>
                  </a:ext>
                </a:extLst>
              </p:cNvPr>
              <p:cNvSpPr txBox="1"/>
              <p:nvPr/>
            </p:nvSpPr>
            <p:spPr>
              <a:xfrm>
                <a:off x="4620125" y="4181654"/>
                <a:ext cx="4470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4463196-1CFC-4B30-9EA5-DE9A8384D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125" y="4181654"/>
                <a:ext cx="4470776" cy="369332"/>
              </a:xfrm>
              <a:prstGeom prst="rect">
                <a:avLst/>
              </a:prstGeom>
              <a:blipFill>
                <a:blip r:embed="rId21"/>
                <a:stretch>
                  <a:fillRect l="-27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00B2D39-67F4-4C69-B960-85D298F3526A}"/>
                  </a:ext>
                </a:extLst>
              </p:cNvPr>
              <p:cNvSpPr txBox="1"/>
              <p:nvPr/>
            </p:nvSpPr>
            <p:spPr>
              <a:xfrm>
                <a:off x="4615916" y="4583971"/>
                <a:ext cx="3668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orthogonal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00B2D39-67F4-4C69-B960-85D298F35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916" y="4583971"/>
                <a:ext cx="3668839" cy="461665"/>
              </a:xfrm>
              <a:prstGeom prst="rect">
                <a:avLst/>
              </a:prstGeom>
              <a:blipFill>
                <a:blip r:embed="rId2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8ED2AEAC-F78B-4DF4-8DFA-2D90E6A40328}"/>
              </a:ext>
            </a:extLst>
          </p:cNvPr>
          <p:cNvSpPr txBox="1"/>
          <p:nvPr/>
        </p:nvSpPr>
        <p:spPr>
          <a:xfrm>
            <a:off x="-34069" y="2910027"/>
            <a:ext cx="16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(Ignore 1/2 for simplicity)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90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1" grpId="0"/>
      <p:bldP spid="22" grpId="0"/>
      <p:bldP spid="3" grpId="0"/>
      <p:bldP spid="23" grpId="0"/>
      <p:bldP spid="24" grpId="0" animBg="1"/>
      <p:bldP spid="25" grpId="0" animBg="1"/>
      <p:bldP spid="26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9" grpId="0"/>
      <p:bldP spid="40" grpId="0"/>
      <p:bldP spid="44" grpId="0" animBg="1"/>
      <p:bldP spid="45" grpId="0"/>
      <p:bldP spid="46" grpId="0"/>
      <p:bldP spid="47" grpId="0"/>
      <p:bldP spid="50" grpId="0"/>
      <p:bldP spid="6" grpId="0"/>
      <p:bldP spid="4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CC6D4A-C61D-49AF-A186-06953557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Hessian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/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3AC4488-A866-4247-AFE5-8254FC89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98" y="845599"/>
                <a:ext cx="5839612" cy="608372"/>
              </a:xfrm>
              <a:prstGeom prst="rect">
                <a:avLst/>
              </a:prstGeom>
              <a:blipFill>
                <a:blip r:embed="rId2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670D8BE2-DBED-4095-B3CA-633F99691C13}"/>
              </a:ext>
            </a:extLst>
          </p:cNvPr>
          <p:cNvSpPr txBox="1"/>
          <p:nvPr/>
        </p:nvSpPr>
        <p:spPr>
          <a:xfrm>
            <a:off x="2855743" y="365126"/>
            <a:ext cx="406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 critical point: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3EED24A-4422-4395-9E06-F6EE9F40302B}"/>
                  </a:ext>
                </a:extLst>
              </p:cNvPr>
              <p:cNvSpPr txBox="1"/>
              <p:nvPr/>
            </p:nvSpPr>
            <p:spPr>
              <a:xfrm>
                <a:off x="871010" y="2089585"/>
                <a:ext cx="3035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an eigen vector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3EED24A-4422-4395-9E06-F6EE9F40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0" y="2089585"/>
                <a:ext cx="30353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9AB780B5-5AB3-4060-A027-94CD5F48F702}"/>
              </a:ext>
            </a:extLst>
          </p:cNvPr>
          <p:cNvSpPr/>
          <p:nvPr/>
        </p:nvSpPr>
        <p:spPr>
          <a:xfrm>
            <a:off x="3520376" y="2205196"/>
            <a:ext cx="541867" cy="2891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966DF19-4177-47BB-951A-851730BEC8BD}"/>
                  </a:ext>
                </a:extLst>
              </p:cNvPr>
              <p:cNvSpPr txBox="1"/>
              <p:nvPr/>
            </p:nvSpPr>
            <p:spPr>
              <a:xfrm>
                <a:off x="4267387" y="2120363"/>
                <a:ext cx="948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𝐻𝑣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966DF19-4177-47BB-951A-851730BEC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87" y="2120363"/>
                <a:ext cx="94884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27B3991-8DD1-4234-8322-20931E9148CB}"/>
                  </a:ext>
                </a:extLst>
              </p:cNvPr>
              <p:cNvSpPr txBox="1"/>
              <p:nvPr/>
            </p:nvSpPr>
            <p:spPr>
              <a:xfrm>
                <a:off x="5326027" y="2134333"/>
                <a:ext cx="15390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27B3991-8DD1-4234-8322-20931E91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27" y="2134333"/>
                <a:ext cx="15390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4156456-637B-4B6C-8A4A-EC7738C00649}"/>
                  </a:ext>
                </a:extLst>
              </p:cNvPr>
              <p:cNvSpPr txBox="1"/>
              <p:nvPr/>
            </p:nvSpPr>
            <p:spPr>
              <a:xfrm>
                <a:off x="6890464" y="2134333"/>
                <a:ext cx="13942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4156456-637B-4B6C-8A4A-EC7738C00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64" y="2134333"/>
                <a:ext cx="139429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319A595-00E2-4A9B-B0C4-098533333004}"/>
              </a:ext>
            </a:extLst>
          </p:cNvPr>
          <p:cNvSpPr txBox="1"/>
          <p:nvPr/>
        </p:nvSpPr>
        <p:spPr>
          <a:xfrm>
            <a:off x="1465793" y="2595233"/>
            <a:ext cx="18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Unit vector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7EEC509-7102-4709-9802-569898A33F2C}"/>
                  </a:ext>
                </a:extLst>
              </p:cNvPr>
              <p:cNvSpPr txBox="1"/>
              <p:nvPr/>
            </p:nvSpPr>
            <p:spPr>
              <a:xfrm>
                <a:off x="6890464" y="2644164"/>
                <a:ext cx="6413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7EEC509-7102-4709-9802-569898A3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64" y="2644164"/>
                <a:ext cx="64132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橢圓 23">
            <a:extLst>
              <a:ext uri="{FF2B5EF4-FFF2-40B4-BE49-F238E27FC236}">
                <a16:creationId xmlns:a16="http://schemas.microsoft.com/office/drawing/2014/main" id="{FD17E28B-8670-4D8D-BD46-B53025950A1D}"/>
              </a:ext>
            </a:extLst>
          </p:cNvPr>
          <p:cNvSpPr/>
          <p:nvPr/>
        </p:nvSpPr>
        <p:spPr>
          <a:xfrm>
            <a:off x="1932869" y="4619940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99CA09FE-B8BE-40C9-9567-AA041173D9B4}"/>
              </a:ext>
            </a:extLst>
          </p:cNvPr>
          <p:cNvSpPr/>
          <p:nvPr/>
        </p:nvSpPr>
        <p:spPr>
          <a:xfrm>
            <a:off x="1056569" y="3908740"/>
            <a:ext cx="186267" cy="186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F85D8A-EA12-4F70-9A4F-00B0D87DFDBD}"/>
                  </a:ext>
                </a:extLst>
              </p:cNvPr>
              <p:cNvSpPr txBox="1"/>
              <p:nvPr/>
            </p:nvSpPr>
            <p:spPr>
              <a:xfrm>
                <a:off x="1458710" y="3968006"/>
                <a:ext cx="623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F85D8A-EA12-4F70-9A4F-00B0D87D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10" y="3968006"/>
                <a:ext cx="6233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97C05E1-8C72-4501-91BF-F7E70739821E}"/>
              </a:ext>
            </a:extLst>
          </p:cNvPr>
          <p:cNvCxnSpPr>
            <a:cxnSpLocks/>
          </p:cNvCxnSpPr>
          <p:nvPr/>
        </p:nvCxnSpPr>
        <p:spPr>
          <a:xfrm flipH="1" flipV="1">
            <a:off x="1248129" y="4069837"/>
            <a:ext cx="684740" cy="592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6322D24-3393-4235-9DA0-D6BD2C6D1E71}"/>
                  </a:ext>
                </a:extLst>
              </p:cNvPr>
              <p:cNvSpPr/>
              <p:nvPr/>
            </p:nvSpPr>
            <p:spPr>
              <a:xfrm>
                <a:off x="1789899" y="4823370"/>
                <a:ext cx="584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6322D24-3393-4235-9DA0-D6BD2C6D1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899" y="4823370"/>
                <a:ext cx="5843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EC56E30-0653-422C-A4C2-4E9B5830886F}"/>
                  </a:ext>
                </a:extLst>
              </p:cNvPr>
              <p:cNvSpPr/>
              <p:nvPr/>
            </p:nvSpPr>
            <p:spPr>
              <a:xfrm>
                <a:off x="826312" y="3394490"/>
                <a:ext cx="6126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EC56E30-0653-422C-A4C2-4E9B58308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2" y="3394490"/>
                <a:ext cx="6126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C6F8462C-ABB1-4D4D-A3C4-8ECCACFCF976}"/>
              </a:ext>
            </a:extLst>
          </p:cNvPr>
          <p:cNvSpPr txBox="1"/>
          <p:nvPr/>
        </p:nvSpPr>
        <p:spPr>
          <a:xfrm>
            <a:off x="489130" y="5684442"/>
            <a:ext cx="746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H is an </a:t>
            </a:r>
            <a:r>
              <a:rPr lang="en-US" altLang="zh-TW" sz="2400" dirty="0" err="1"/>
              <a:t>nxn</a:t>
            </a:r>
            <a:r>
              <a:rPr lang="en-US" altLang="zh-TW" sz="2400" dirty="0"/>
              <a:t> symmetric matrix,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DFE36DF-043B-4249-8ACA-376D75ACA6FA}"/>
                  </a:ext>
                </a:extLst>
              </p:cNvPr>
              <p:cNvSpPr txBox="1"/>
              <p:nvPr/>
            </p:nvSpPr>
            <p:spPr>
              <a:xfrm>
                <a:off x="489130" y="6131877"/>
                <a:ext cx="8512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 can have eigen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form a orthonormal basis.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FDFE36DF-043B-4249-8ACA-376D75ACA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0" y="6131877"/>
                <a:ext cx="8512068" cy="461665"/>
              </a:xfrm>
              <a:prstGeom prst="rect">
                <a:avLst/>
              </a:prstGeom>
              <a:blipFill>
                <a:blip r:embed="rId11"/>
                <a:stretch>
                  <a:fillRect l="-107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FB01D88-D213-4C6B-B153-004BEF4D9259}"/>
                  </a:ext>
                </a:extLst>
              </p:cNvPr>
              <p:cNvSpPr/>
              <p:nvPr/>
            </p:nvSpPr>
            <p:spPr>
              <a:xfrm>
                <a:off x="2909240" y="3348090"/>
                <a:ext cx="4040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FB01D88-D213-4C6B-B153-004BEF4D9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40" y="3348090"/>
                <a:ext cx="4040465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8D344DA-5A9A-478D-826B-B4975A25727B}"/>
                  </a:ext>
                </a:extLst>
              </p:cNvPr>
              <p:cNvSpPr/>
              <p:nvPr/>
            </p:nvSpPr>
            <p:spPr>
              <a:xfrm>
                <a:off x="2884525" y="3968006"/>
                <a:ext cx="4883003" cy="499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+…+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8D344DA-5A9A-478D-826B-B4975A257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525" y="3968006"/>
                <a:ext cx="4883003" cy="4993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62BCFCA-8232-4186-8F2C-5F8C3DAAAC58}"/>
              </a:ext>
            </a:extLst>
          </p:cNvPr>
          <p:cNvCxnSpPr>
            <a:stCxn id="31" idx="3"/>
            <a:endCxn id="42" idx="1"/>
          </p:cNvCxnSpPr>
          <p:nvPr/>
        </p:nvCxnSpPr>
        <p:spPr>
          <a:xfrm>
            <a:off x="1438979" y="3625323"/>
            <a:ext cx="1445546" cy="5923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1" grpId="0"/>
      <p:bldP spid="34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C657C617-574F-4ECD-BA99-B8B698B19879}"/>
              </a:ext>
            </a:extLst>
          </p:cNvPr>
          <p:cNvSpPr/>
          <p:nvPr/>
        </p:nvSpPr>
        <p:spPr>
          <a:xfrm>
            <a:off x="475645" y="1995910"/>
            <a:ext cx="5975351" cy="3849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8C8F08D-A89A-49DE-9C32-003207CC3902}"/>
              </a:ext>
            </a:extLst>
          </p:cNvPr>
          <p:cNvSpPr/>
          <p:nvPr/>
        </p:nvSpPr>
        <p:spPr>
          <a:xfrm>
            <a:off x="3306688" y="4232009"/>
            <a:ext cx="5524500" cy="97195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7F5128D-C475-4964-ABE1-F7BAFAD752EE}"/>
              </a:ext>
            </a:extLst>
          </p:cNvPr>
          <p:cNvSpPr/>
          <p:nvPr/>
        </p:nvSpPr>
        <p:spPr>
          <a:xfrm>
            <a:off x="1034446" y="2368768"/>
            <a:ext cx="3232150" cy="1863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5AF7917-7D40-400D-B0F8-9328DAD6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Last time …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D3DAD96-7243-4F31-8ABD-AAC15EB4DD11}"/>
              </a:ext>
            </a:extLst>
          </p:cNvPr>
          <p:cNvSpPr/>
          <p:nvPr/>
        </p:nvSpPr>
        <p:spPr>
          <a:xfrm>
            <a:off x="3909409" y="4485842"/>
            <a:ext cx="1083734" cy="4616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F70862A-7D92-4761-8A6B-1939B0C0B92D}"/>
              </a:ext>
            </a:extLst>
          </p:cNvPr>
          <p:cNvSpPr/>
          <p:nvPr/>
        </p:nvSpPr>
        <p:spPr>
          <a:xfrm>
            <a:off x="1608063" y="2625412"/>
            <a:ext cx="1439333" cy="8297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57A8281-1432-4401-BE46-B3C93C6C5289}"/>
              </a:ext>
            </a:extLst>
          </p:cNvPr>
          <p:cNvSpPr txBox="1"/>
          <p:nvPr/>
        </p:nvSpPr>
        <p:spPr>
          <a:xfrm>
            <a:off x="1777396" y="2809446"/>
            <a:ext cx="11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FD18B87-AB5C-43AA-BABB-559FFBECC968}"/>
              </a:ext>
            </a:extLst>
          </p:cNvPr>
          <p:cNvSpPr txBox="1"/>
          <p:nvPr/>
        </p:nvSpPr>
        <p:spPr>
          <a:xfrm>
            <a:off x="5663597" y="4484999"/>
            <a:ext cx="11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Small?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B81327D-F605-4BCA-92CD-2157C02AA4C9}"/>
              </a:ext>
            </a:extLst>
          </p:cNvPr>
          <p:cNvSpPr txBox="1"/>
          <p:nvPr/>
        </p:nvSpPr>
        <p:spPr>
          <a:xfrm>
            <a:off x="2879123" y="3076682"/>
            <a:ext cx="137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median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801399-3252-4CFE-AF8E-9A2E94515D9A}"/>
              </a:ext>
            </a:extLst>
          </p:cNvPr>
          <p:cNvSpPr txBox="1"/>
          <p:nvPr/>
        </p:nvSpPr>
        <p:spPr>
          <a:xfrm>
            <a:off x="4442281" y="3184308"/>
            <a:ext cx="137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62E3237-BE48-4F69-866B-C3044D66903F}"/>
              </a:ext>
            </a:extLst>
          </p:cNvPr>
          <p:cNvSpPr txBox="1"/>
          <p:nvPr/>
        </p:nvSpPr>
        <p:spPr>
          <a:xfrm>
            <a:off x="1082716" y="5601196"/>
            <a:ext cx="134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Shallow</a:t>
            </a:r>
            <a:endParaRPr lang="zh-TW" altLang="en-US" sz="2400" b="1" i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E9A630-4708-4952-B59C-A61D897FCF09}"/>
              </a:ext>
            </a:extLst>
          </p:cNvPr>
          <p:cNvSpPr txBox="1"/>
          <p:nvPr/>
        </p:nvSpPr>
        <p:spPr>
          <a:xfrm>
            <a:off x="7640562" y="3802744"/>
            <a:ext cx="134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Deep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E3A312E-0890-4200-96FE-40AA4DBF2DDF}"/>
                  </a:ext>
                </a:extLst>
              </p:cNvPr>
              <p:cNvSpPr txBox="1"/>
              <p:nvPr/>
            </p:nvSpPr>
            <p:spPr>
              <a:xfrm>
                <a:off x="5234424" y="5796358"/>
                <a:ext cx="3445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 target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fit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E3A312E-0890-4200-96FE-40AA4DBF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24" y="5796358"/>
                <a:ext cx="3445911" cy="461665"/>
              </a:xfrm>
              <a:prstGeom prst="rect">
                <a:avLst/>
              </a:prstGeom>
              <a:blipFill>
                <a:blip r:embed="rId3"/>
                <a:stretch>
                  <a:fillRect l="-283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7ED463DE-C0D8-4F18-B95B-4CCCFFD2B488}"/>
              </a:ext>
            </a:extLst>
          </p:cNvPr>
          <p:cNvSpPr/>
          <p:nvPr/>
        </p:nvSpPr>
        <p:spPr>
          <a:xfrm>
            <a:off x="3835274" y="4784112"/>
            <a:ext cx="1269521" cy="1183515"/>
          </a:xfrm>
          <a:custGeom>
            <a:avLst/>
            <a:gdLst>
              <a:gd name="connsiteX0" fmla="*/ 397455 w 1464255"/>
              <a:gd name="connsiteY0" fmla="*/ 0 h 1032933"/>
              <a:gd name="connsiteX1" fmla="*/ 58788 w 1464255"/>
              <a:gd name="connsiteY1" fmla="*/ 372533 h 1032933"/>
              <a:gd name="connsiteX2" fmla="*/ 1464255 w 1464255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255" h="1032933">
                <a:moveTo>
                  <a:pt x="397455" y="0"/>
                </a:moveTo>
                <a:cubicBezTo>
                  <a:pt x="139221" y="100188"/>
                  <a:pt x="-119012" y="200377"/>
                  <a:pt x="58788" y="372533"/>
                </a:cubicBezTo>
                <a:cubicBezTo>
                  <a:pt x="236588" y="544689"/>
                  <a:pt x="850421" y="788811"/>
                  <a:pt x="1464255" y="103293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183AC-98DC-4198-82B7-4C6FC88B9A32}"/>
                  </a:ext>
                </a:extLst>
              </p:cNvPr>
              <p:cNvSpPr txBox="1"/>
              <p:nvPr/>
            </p:nvSpPr>
            <p:spPr>
              <a:xfrm>
                <a:off x="1077878" y="6019965"/>
                <a:ext cx="3685117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Eventually cover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?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183AC-98DC-4198-82B7-4C6FC88B9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78" y="6019965"/>
                <a:ext cx="3685117" cy="477118"/>
              </a:xfrm>
              <a:prstGeom prst="rect">
                <a:avLst/>
              </a:prstGeom>
              <a:blipFill>
                <a:blip r:embed="rId4"/>
                <a:stretch>
                  <a:fillRect l="-2649" t="-10256" b="-256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8C17A8C-9A32-437F-A1DA-4B2B416FB5FB}"/>
                  </a:ext>
                </a:extLst>
              </p:cNvPr>
              <p:cNvSpPr txBox="1"/>
              <p:nvPr/>
            </p:nvSpPr>
            <p:spPr>
              <a:xfrm>
                <a:off x="4325729" y="4534557"/>
                <a:ext cx="3793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8C17A8C-9A32-437F-A1DA-4B2B416FB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29" y="4534557"/>
                <a:ext cx="379399" cy="369332"/>
              </a:xfrm>
              <a:prstGeom prst="rect">
                <a:avLst/>
              </a:prstGeom>
              <a:blipFill>
                <a:blip r:embed="rId5"/>
                <a:stretch>
                  <a:fillRect l="-29032" r="-161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7F0135EE-0909-4199-854D-005C06809214}"/>
              </a:ext>
            </a:extLst>
          </p:cNvPr>
          <p:cNvSpPr txBox="1"/>
          <p:nvPr/>
        </p:nvSpPr>
        <p:spPr>
          <a:xfrm>
            <a:off x="6767965" y="2146479"/>
            <a:ext cx="221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is the difference?</a:t>
            </a:r>
            <a:endParaRPr lang="zh-TW" altLang="en-US" sz="24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FC5637F3-DA5C-4963-B4D4-1E14565AD045}"/>
              </a:ext>
            </a:extLst>
          </p:cNvPr>
          <p:cNvCxnSpPr>
            <a:cxnSpLocks/>
          </p:cNvCxnSpPr>
          <p:nvPr/>
        </p:nvCxnSpPr>
        <p:spPr>
          <a:xfrm flipV="1">
            <a:off x="5502731" y="2705595"/>
            <a:ext cx="1202177" cy="619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6A74857-A35F-412D-A680-78E9136486F0}"/>
              </a:ext>
            </a:extLst>
          </p:cNvPr>
          <p:cNvCxnSpPr>
            <a:cxnSpLocks/>
          </p:cNvCxnSpPr>
          <p:nvPr/>
        </p:nvCxnSpPr>
        <p:spPr>
          <a:xfrm flipV="1">
            <a:off x="6239332" y="2768726"/>
            <a:ext cx="569953" cy="1755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5F1E35C7-80CF-487E-BFF6-C7FDC7CC32B7}"/>
              </a:ext>
            </a:extLst>
          </p:cNvPr>
          <p:cNvSpPr/>
          <p:nvPr/>
        </p:nvSpPr>
        <p:spPr>
          <a:xfrm>
            <a:off x="558781" y="5259328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F9FF1230-C966-4F45-9995-485989584147}"/>
              </a:ext>
            </a:extLst>
          </p:cNvPr>
          <p:cNvSpPr/>
          <p:nvPr/>
        </p:nvSpPr>
        <p:spPr>
          <a:xfrm>
            <a:off x="7129964" y="3768251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8665340-6FBD-469F-8461-9EB5386488B6}"/>
              </a:ext>
            </a:extLst>
          </p:cNvPr>
          <p:cNvSpPr/>
          <p:nvPr/>
        </p:nvSpPr>
        <p:spPr>
          <a:xfrm>
            <a:off x="6239332" y="1951868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2E3D451-F6BA-4D74-A891-0632DBBD9229}"/>
                  </a:ext>
                </a:extLst>
              </p:cNvPr>
              <p:cNvSpPr txBox="1"/>
              <p:nvPr/>
            </p:nvSpPr>
            <p:spPr>
              <a:xfrm>
                <a:off x="4266596" y="758391"/>
                <a:ext cx="45276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0000FF"/>
                    </a:solidFill>
                  </a:rPr>
                  <a:t>Optimization: Is it possible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 in the function space.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2E3D451-F6BA-4D74-A891-0632DBBD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96" y="758391"/>
                <a:ext cx="4527624" cy="954107"/>
              </a:xfrm>
              <a:prstGeom prst="rect">
                <a:avLst/>
              </a:prstGeom>
              <a:blipFill>
                <a:blip r:embed="rId6"/>
                <a:stretch>
                  <a:fillRect l="-2826" t="-5732" r="-1077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4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0563F-36EB-4008-B89A-F179A16A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95CF3B-2701-4077-A59C-BBE5C63E9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E58103-D2C5-45BA-BE9B-6BB45E94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87" y="768335"/>
            <a:ext cx="2021946" cy="337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769D28-8C51-4B9B-B9B4-A1A031036E96}"/>
                  </a:ext>
                </a:extLst>
              </p:cNvPr>
              <p:cNvSpPr txBox="1"/>
              <p:nvPr/>
            </p:nvSpPr>
            <p:spPr>
              <a:xfrm>
                <a:off x="5928054" y="363827"/>
                <a:ext cx="2554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769D28-8C51-4B9B-B9B4-A1A03103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054" y="363827"/>
                <a:ext cx="2554930" cy="369332"/>
              </a:xfrm>
              <a:prstGeom prst="rect">
                <a:avLst/>
              </a:prstGeom>
              <a:blipFill>
                <a:blip r:embed="rId3"/>
                <a:stretch>
                  <a:fillRect l="-3571" t="-1667" r="-47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7C3C2C-F19A-41F4-8144-372381BB53EB}"/>
                  </a:ext>
                </a:extLst>
              </p:cNvPr>
              <p:cNvSpPr txBox="1"/>
              <p:nvPr/>
            </p:nvSpPr>
            <p:spPr>
              <a:xfrm>
                <a:off x="872482" y="2029505"/>
                <a:ext cx="1881156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7C3C2C-F19A-41F4-8144-372381BB5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82" y="2029505"/>
                <a:ext cx="1881156" cy="7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E411BCB-559D-46D8-846C-3A42C4829326}"/>
                  </a:ext>
                </a:extLst>
              </p:cNvPr>
              <p:cNvSpPr txBox="1"/>
              <p:nvPr/>
            </p:nvSpPr>
            <p:spPr>
              <a:xfrm>
                <a:off x="3173174" y="1997957"/>
                <a:ext cx="1885131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E411BCB-559D-46D8-846C-3A42C482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174" y="1997957"/>
                <a:ext cx="1885131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FCA39E6-F8EF-4857-87C4-02218943408E}"/>
                  </a:ext>
                </a:extLst>
              </p:cNvPr>
              <p:cNvSpPr txBox="1"/>
              <p:nvPr/>
            </p:nvSpPr>
            <p:spPr>
              <a:xfrm>
                <a:off x="872482" y="3161065"/>
                <a:ext cx="1672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FCA39E6-F8EF-4857-87C4-022189434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82" y="3161065"/>
                <a:ext cx="1672509" cy="369332"/>
              </a:xfrm>
              <a:prstGeom prst="rect">
                <a:avLst/>
              </a:prstGeom>
              <a:blipFill>
                <a:blip r:embed="rId6"/>
                <a:stretch>
                  <a:fillRect l="-1825" r="-438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E25CFB9-C244-4CC0-B939-4F3AEF788DF4}"/>
                  </a:ext>
                </a:extLst>
              </p:cNvPr>
              <p:cNvSpPr txBox="1"/>
              <p:nvPr/>
            </p:nvSpPr>
            <p:spPr>
              <a:xfrm>
                <a:off x="1056250" y="3945158"/>
                <a:ext cx="1697388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E25CFB9-C244-4CC0-B939-4F3AEF788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50" y="3945158"/>
                <a:ext cx="1697388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D0D758E-7B21-4B66-A466-8AFF034B542D}"/>
                  </a:ext>
                </a:extLst>
              </p:cNvPr>
              <p:cNvSpPr txBox="1"/>
              <p:nvPr/>
            </p:nvSpPr>
            <p:spPr>
              <a:xfrm>
                <a:off x="3182890" y="3974562"/>
                <a:ext cx="170136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D0D758E-7B21-4B66-A466-8AFF034B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890" y="3974562"/>
                <a:ext cx="170136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5B4CEDE-FD03-40CC-A1A0-A7BF2ECBC444}"/>
                  </a:ext>
                </a:extLst>
              </p:cNvPr>
              <p:cNvSpPr txBox="1"/>
              <p:nvPr/>
            </p:nvSpPr>
            <p:spPr>
              <a:xfrm>
                <a:off x="1057233" y="5385403"/>
                <a:ext cx="170540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5B4CEDE-FD03-40CC-A1A0-A7BF2ECBC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33" y="5385403"/>
                <a:ext cx="1705403" cy="804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D197089-144E-49AF-9AB3-A9A65C7203AB}"/>
                  </a:ext>
                </a:extLst>
              </p:cNvPr>
              <p:cNvSpPr txBox="1"/>
              <p:nvPr/>
            </p:nvSpPr>
            <p:spPr>
              <a:xfrm>
                <a:off x="3335367" y="5372704"/>
                <a:ext cx="170937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D197089-144E-49AF-9AB3-A9A65C7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5372704"/>
                <a:ext cx="1709379" cy="8042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5F4823A-0525-4814-9156-9E322C077995}"/>
                  </a:ext>
                </a:extLst>
              </p:cNvPr>
              <p:cNvSpPr txBox="1"/>
              <p:nvPr/>
            </p:nvSpPr>
            <p:spPr>
              <a:xfrm>
                <a:off x="1155187" y="4833633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5F4823A-0525-4814-9156-9E322C077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87" y="4833633"/>
                <a:ext cx="553549" cy="369332"/>
              </a:xfrm>
              <a:prstGeom prst="rect">
                <a:avLst/>
              </a:prstGeom>
              <a:blipFill>
                <a:blip r:embed="rId11"/>
                <a:stretch>
                  <a:fillRect l="-4396" r="-1318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E4199FA-1CE0-46DA-B992-10E0EBC05AE4}"/>
                  </a:ext>
                </a:extLst>
              </p:cNvPr>
              <p:cNvSpPr txBox="1"/>
              <p:nvPr/>
            </p:nvSpPr>
            <p:spPr>
              <a:xfrm>
                <a:off x="3335367" y="4833633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E4199FA-1CE0-46DA-B992-10E0EBC05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4833633"/>
                <a:ext cx="553549" cy="369332"/>
              </a:xfrm>
              <a:prstGeom prst="rect">
                <a:avLst/>
              </a:prstGeom>
              <a:blipFill>
                <a:blip r:embed="rId12"/>
                <a:stretch>
                  <a:fillRect l="-5495" r="-1318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24C0A2C-C9A3-4155-95E8-AE49CE11EBC7}"/>
                  </a:ext>
                </a:extLst>
              </p:cNvPr>
              <p:cNvSpPr txBox="1"/>
              <p:nvPr/>
            </p:nvSpPr>
            <p:spPr>
              <a:xfrm>
                <a:off x="1155187" y="6208749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24C0A2C-C9A3-4155-95E8-AE49CE11E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87" y="6208749"/>
                <a:ext cx="553549" cy="369332"/>
              </a:xfrm>
              <a:prstGeom prst="rect">
                <a:avLst/>
              </a:prstGeom>
              <a:blipFill>
                <a:blip r:embed="rId13"/>
                <a:stretch>
                  <a:fillRect l="-4396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246370E-8233-47A4-BF90-CFB788370561}"/>
                  </a:ext>
                </a:extLst>
              </p:cNvPr>
              <p:cNvSpPr txBox="1"/>
              <p:nvPr/>
            </p:nvSpPr>
            <p:spPr>
              <a:xfrm>
                <a:off x="3335367" y="6269015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6246370E-8233-47A4-BF90-CFB788370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6269015"/>
                <a:ext cx="553549" cy="369332"/>
              </a:xfrm>
              <a:prstGeom prst="rect">
                <a:avLst/>
              </a:prstGeom>
              <a:blipFill>
                <a:blip r:embed="rId14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9054F67-EA7C-41EF-B52B-9662DEF1E0AE}"/>
                  </a:ext>
                </a:extLst>
              </p:cNvPr>
              <p:cNvSpPr txBox="1"/>
              <p:nvPr/>
            </p:nvSpPr>
            <p:spPr>
              <a:xfrm>
                <a:off x="6097935" y="4452190"/>
                <a:ext cx="157498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9054F67-EA7C-41EF-B52B-9662DEF1E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935" y="4452190"/>
                <a:ext cx="1574982" cy="6158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68C83D94-4CD9-4BDF-9020-5976EE32E3A2}"/>
              </a:ext>
            </a:extLst>
          </p:cNvPr>
          <p:cNvSpPr txBox="1"/>
          <p:nvPr/>
        </p:nvSpPr>
        <p:spPr>
          <a:xfrm>
            <a:off x="5928054" y="5298495"/>
            <a:ext cx="229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Positive-definite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925D9DD-E862-4894-87C9-A1A5312791E0}"/>
              </a:ext>
            </a:extLst>
          </p:cNvPr>
          <p:cNvSpPr txBox="1"/>
          <p:nvPr/>
        </p:nvSpPr>
        <p:spPr>
          <a:xfrm>
            <a:off x="6132919" y="5858832"/>
            <a:ext cx="229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81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0563F-36EB-4008-B89A-F179A16A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95CF3B-2701-4077-A59C-BBE5C63E9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6B9B38-59F4-4E2D-9F94-8617AC18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221582"/>
            <a:ext cx="2581275" cy="3257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0053220-549A-4581-8656-B2B890E8332F}"/>
                  </a:ext>
                </a:extLst>
              </p:cNvPr>
              <p:cNvSpPr txBox="1"/>
              <p:nvPr/>
            </p:nvSpPr>
            <p:spPr>
              <a:xfrm>
                <a:off x="5928054" y="363827"/>
                <a:ext cx="27841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0053220-549A-4581-8656-B2B890E83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054" y="363827"/>
                <a:ext cx="2784160" cy="369332"/>
              </a:xfrm>
              <a:prstGeom prst="rect">
                <a:avLst/>
              </a:prstGeom>
              <a:blipFill>
                <a:blip r:embed="rId3"/>
                <a:stretch>
                  <a:fillRect l="-3282" t="-1667" r="-65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5A80F87-B657-47A7-8E9C-0CFE4520D531}"/>
                  </a:ext>
                </a:extLst>
              </p:cNvPr>
              <p:cNvSpPr txBox="1"/>
              <p:nvPr/>
            </p:nvSpPr>
            <p:spPr>
              <a:xfrm>
                <a:off x="872482" y="2029505"/>
                <a:ext cx="2110386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5A80F87-B657-47A7-8E9C-0CFE4520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82" y="2029505"/>
                <a:ext cx="2110386" cy="7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A064378-109C-4F5A-9022-95A513165AE5}"/>
                  </a:ext>
                </a:extLst>
              </p:cNvPr>
              <p:cNvSpPr txBox="1"/>
              <p:nvPr/>
            </p:nvSpPr>
            <p:spPr>
              <a:xfrm>
                <a:off x="3173174" y="1997957"/>
                <a:ext cx="1885131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A064378-109C-4F5A-9022-95A513165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174" y="1997957"/>
                <a:ext cx="1885131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0EAE80-14A4-4910-ABA5-9BF397B91423}"/>
                  </a:ext>
                </a:extLst>
              </p:cNvPr>
              <p:cNvSpPr txBox="1"/>
              <p:nvPr/>
            </p:nvSpPr>
            <p:spPr>
              <a:xfrm>
                <a:off x="872482" y="3161065"/>
                <a:ext cx="1672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D0EAE80-14A4-4910-ABA5-9BF397B91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82" y="3161065"/>
                <a:ext cx="1672509" cy="369332"/>
              </a:xfrm>
              <a:prstGeom prst="rect">
                <a:avLst/>
              </a:prstGeom>
              <a:blipFill>
                <a:blip r:embed="rId6"/>
                <a:stretch>
                  <a:fillRect l="-1825" r="-438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807CD6A-387C-4948-9646-A2CF6C92057E}"/>
                  </a:ext>
                </a:extLst>
              </p:cNvPr>
              <p:cNvSpPr txBox="1"/>
              <p:nvPr/>
            </p:nvSpPr>
            <p:spPr>
              <a:xfrm>
                <a:off x="1056250" y="3945158"/>
                <a:ext cx="1697388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807CD6A-387C-4948-9646-A2CF6C92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50" y="3945158"/>
                <a:ext cx="1697388" cy="741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BAC9990-7D6C-4DDE-B0FC-EF88451F91CD}"/>
                  </a:ext>
                </a:extLst>
              </p:cNvPr>
              <p:cNvSpPr txBox="1"/>
              <p:nvPr/>
            </p:nvSpPr>
            <p:spPr>
              <a:xfrm>
                <a:off x="3265057" y="4015008"/>
                <a:ext cx="170136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BAC9990-7D6C-4DDE-B0FC-EF88451F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57" y="4015008"/>
                <a:ext cx="170136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635833E-5B30-48DA-A7B5-C9D2D54123D2}"/>
                  </a:ext>
                </a:extLst>
              </p:cNvPr>
              <p:cNvSpPr txBox="1"/>
              <p:nvPr/>
            </p:nvSpPr>
            <p:spPr>
              <a:xfrm>
                <a:off x="1057233" y="5385403"/>
                <a:ext cx="170540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635833E-5B30-48DA-A7B5-C9D2D5412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33" y="5385403"/>
                <a:ext cx="1705403" cy="804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ECDDC31-3103-4850-B707-90B712B27BA6}"/>
                  </a:ext>
                </a:extLst>
              </p:cNvPr>
              <p:cNvSpPr txBox="1"/>
              <p:nvPr/>
            </p:nvSpPr>
            <p:spPr>
              <a:xfrm>
                <a:off x="3335367" y="5372704"/>
                <a:ext cx="170937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BECDDC31-3103-4850-B707-90B712B27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5372704"/>
                <a:ext cx="1709379" cy="8042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16B43C1-C2FE-472A-BA04-4BA59E227445}"/>
                  </a:ext>
                </a:extLst>
              </p:cNvPr>
              <p:cNvSpPr txBox="1"/>
              <p:nvPr/>
            </p:nvSpPr>
            <p:spPr>
              <a:xfrm>
                <a:off x="1155187" y="4833633"/>
                <a:ext cx="782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16B43C1-C2FE-472A-BA04-4BA59E227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87" y="4833633"/>
                <a:ext cx="782778" cy="369332"/>
              </a:xfrm>
              <a:prstGeom prst="rect">
                <a:avLst/>
              </a:prstGeom>
              <a:blipFill>
                <a:blip r:embed="rId11"/>
                <a:stretch>
                  <a:fillRect l="-3101" r="-9302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B6DF60E-385B-4F7C-B15E-E187FB3961C8}"/>
                  </a:ext>
                </a:extLst>
              </p:cNvPr>
              <p:cNvSpPr txBox="1"/>
              <p:nvPr/>
            </p:nvSpPr>
            <p:spPr>
              <a:xfrm>
                <a:off x="3335367" y="4833633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B6DF60E-385B-4F7C-B15E-E187FB396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4833633"/>
                <a:ext cx="553549" cy="369332"/>
              </a:xfrm>
              <a:prstGeom prst="rect">
                <a:avLst/>
              </a:prstGeom>
              <a:blipFill>
                <a:blip r:embed="rId12"/>
                <a:stretch>
                  <a:fillRect l="-5495" r="-1318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8120F54-67BB-4E88-8408-A60E533DB61D}"/>
                  </a:ext>
                </a:extLst>
              </p:cNvPr>
              <p:cNvSpPr txBox="1"/>
              <p:nvPr/>
            </p:nvSpPr>
            <p:spPr>
              <a:xfrm>
                <a:off x="1155187" y="6208749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8120F54-67BB-4E88-8408-A60E533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87" y="6208749"/>
                <a:ext cx="553549" cy="369332"/>
              </a:xfrm>
              <a:prstGeom prst="rect">
                <a:avLst/>
              </a:prstGeom>
              <a:blipFill>
                <a:blip r:embed="rId13"/>
                <a:stretch>
                  <a:fillRect l="-4396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404550A-1770-4135-B957-659BC87C1E92}"/>
                  </a:ext>
                </a:extLst>
              </p:cNvPr>
              <p:cNvSpPr txBox="1"/>
              <p:nvPr/>
            </p:nvSpPr>
            <p:spPr>
              <a:xfrm>
                <a:off x="3335367" y="6269015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404550A-1770-4135-B957-659BC87C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367" y="6269015"/>
                <a:ext cx="553549" cy="369332"/>
              </a:xfrm>
              <a:prstGeom prst="rect">
                <a:avLst/>
              </a:prstGeom>
              <a:blipFill>
                <a:blip r:embed="rId14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5C79A6E-BCCC-4020-9C85-50B060EFB527}"/>
                  </a:ext>
                </a:extLst>
              </p:cNvPr>
              <p:cNvSpPr txBox="1"/>
              <p:nvPr/>
            </p:nvSpPr>
            <p:spPr>
              <a:xfrm>
                <a:off x="6213583" y="4710394"/>
                <a:ext cx="180421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5C79A6E-BCCC-4020-9C85-50B060EF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83" y="4710394"/>
                <a:ext cx="1804212" cy="6158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D47C6150-811F-483C-BB5D-32DD5FDCD3FF}"/>
              </a:ext>
            </a:extLst>
          </p:cNvPr>
          <p:cNvSpPr txBox="1"/>
          <p:nvPr/>
        </p:nvSpPr>
        <p:spPr>
          <a:xfrm>
            <a:off x="6213583" y="5646057"/>
            <a:ext cx="170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Saddle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97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548640-AE2F-4D4A-8258-C1CE7204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Degenerate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17179-DBDE-4FAC-87B5-8FFB1D68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Degenerate Hessian has at least one zero eigen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A966F36-2B6F-40A5-A12E-1C4F68C8FE4E}"/>
                  </a:ext>
                </a:extLst>
              </p:cNvPr>
              <p:cNvSpPr txBox="1"/>
              <p:nvPr/>
            </p:nvSpPr>
            <p:spPr>
              <a:xfrm>
                <a:off x="1632306" y="2642761"/>
                <a:ext cx="2385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A966F36-2B6F-40A5-A12E-1C4F68C8F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06" y="2642761"/>
                <a:ext cx="2385012" cy="369332"/>
              </a:xfrm>
              <a:prstGeom prst="rect">
                <a:avLst/>
              </a:prstGeom>
              <a:blipFill>
                <a:blip r:embed="rId3"/>
                <a:stretch>
                  <a:fillRect l="-4348" t="-1667" r="-7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16188B2-7639-4106-9982-EDB6B6A9029C}"/>
                  </a:ext>
                </a:extLst>
              </p:cNvPr>
              <p:cNvSpPr txBox="1"/>
              <p:nvPr/>
            </p:nvSpPr>
            <p:spPr>
              <a:xfrm>
                <a:off x="840952" y="3405783"/>
                <a:ext cx="1881156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16188B2-7639-4106-9982-EDB6B6A90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2" y="3405783"/>
                <a:ext cx="1881156" cy="7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18161B-5F0A-4478-B844-92B19DEB5192}"/>
                  </a:ext>
                </a:extLst>
              </p:cNvPr>
              <p:cNvSpPr txBox="1"/>
              <p:nvPr/>
            </p:nvSpPr>
            <p:spPr>
              <a:xfrm>
                <a:off x="2990342" y="3442173"/>
                <a:ext cx="2114425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218161B-5F0A-4478-B844-92B19DEB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342" y="3442173"/>
                <a:ext cx="2114425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9A0370F-1F27-47F8-8DA2-08C79A790247}"/>
                  </a:ext>
                </a:extLst>
              </p:cNvPr>
              <p:cNvSpPr txBox="1"/>
              <p:nvPr/>
            </p:nvSpPr>
            <p:spPr>
              <a:xfrm>
                <a:off x="884495" y="4538770"/>
                <a:ext cx="1697388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9A0370F-1F27-47F8-8DA2-08C79A790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5" y="4538770"/>
                <a:ext cx="1697388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4190A09-E87B-4ACD-B344-5F9FBC5FAC80}"/>
                  </a:ext>
                </a:extLst>
              </p:cNvPr>
              <p:cNvSpPr txBox="1"/>
              <p:nvPr/>
            </p:nvSpPr>
            <p:spPr>
              <a:xfrm>
                <a:off x="3093302" y="4608620"/>
                <a:ext cx="170136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4190A09-E87B-4ACD-B344-5F9FBC5FA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302" y="4608620"/>
                <a:ext cx="1701363" cy="804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12A0B97-0C7B-4598-90A8-FDF38DF4CE56}"/>
                  </a:ext>
                </a:extLst>
              </p:cNvPr>
              <p:cNvSpPr txBox="1"/>
              <p:nvPr/>
            </p:nvSpPr>
            <p:spPr>
              <a:xfrm>
                <a:off x="884495" y="5573063"/>
                <a:ext cx="170540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12A0B97-0C7B-4598-90A8-FDF38DF4C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95" y="5573063"/>
                <a:ext cx="170540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14E6ED8-343C-4EC3-8AE3-7A9047D22E8A}"/>
                  </a:ext>
                </a:extLst>
              </p:cNvPr>
              <p:cNvSpPr txBox="1"/>
              <p:nvPr/>
            </p:nvSpPr>
            <p:spPr>
              <a:xfrm>
                <a:off x="3162629" y="5560364"/>
                <a:ext cx="170937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14E6ED8-343C-4EC3-8AE3-7A9047D22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9" y="5560364"/>
                <a:ext cx="1709379" cy="804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1B26845-23C7-4DEC-9D35-C37C25EF28AA}"/>
                  </a:ext>
                </a:extLst>
              </p:cNvPr>
              <p:cNvSpPr txBox="1"/>
              <p:nvPr/>
            </p:nvSpPr>
            <p:spPr>
              <a:xfrm>
                <a:off x="2054450" y="5117071"/>
                <a:ext cx="553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1B26845-23C7-4DEC-9D35-C37C25EF2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50" y="5117071"/>
                <a:ext cx="553548" cy="369332"/>
              </a:xfrm>
              <a:prstGeom prst="rect">
                <a:avLst/>
              </a:prstGeom>
              <a:blipFill>
                <a:blip r:embed="rId10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D0F3368-D403-4D06-9150-E895F0778D17}"/>
                  </a:ext>
                </a:extLst>
              </p:cNvPr>
              <p:cNvSpPr txBox="1"/>
              <p:nvPr/>
            </p:nvSpPr>
            <p:spPr>
              <a:xfrm>
                <a:off x="4510714" y="5146539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D0F3368-D403-4D06-9150-E895F0778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714" y="5146539"/>
                <a:ext cx="553549" cy="369332"/>
              </a:xfrm>
              <a:prstGeom prst="rect">
                <a:avLst/>
              </a:prstGeom>
              <a:blipFill>
                <a:blip r:embed="rId11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CEAA4D5-3BA4-4E6F-A929-B845A284A032}"/>
                  </a:ext>
                </a:extLst>
              </p:cNvPr>
              <p:cNvSpPr txBox="1"/>
              <p:nvPr/>
            </p:nvSpPr>
            <p:spPr>
              <a:xfrm>
                <a:off x="2313123" y="610391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CEAA4D5-3BA4-4E6F-A929-B845A284A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23" y="6103914"/>
                <a:ext cx="553549" cy="369332"/>
              </a:xfrm>
              <a:prstGeom prst="rect">
                <a:avLst/>
              </a:prstGeom>
              <a:blipFill>
                <a:blip r:embed="rId12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3CE974D-9B77-4454-8256-D8048CC4A180}"/>
                  </a:ext>
                </a:extLst>
              </p:cNvPr>
              <p:cNvSpPr txBox="1"/>
              <p:nvPr/>
            </p:nvSpPr>
            <p:spPr>
              <a:xfrm>
                <a:off x="4553411" y="6103914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3CE974D-9B77-4454-8256-D8048CC4A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11" y="6103914"/>
                <a:ext cx="1052596" cy="369332"/>
              </a:xfrm>
              <a:prstGeom prst="rect">
                <a:avLst/>
              </a:prstGeom>
              <a:blipFill>
                <a:blip r:embed="rId13"/>
                <a:stretch>
                  <a:fillRect l="-2890" r="-231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AED44-CA7D-4B14-941F-0BEE12B4A65C}"/>
                  </a:ext>
                </a:extLst>
              </p:cNvPr>
              <p:cNvSpPr txBox="1"/>
              <p:nvPr/>
            </p:nvSpPr>
            <p:spPr>
              <a:xfrm>
                <a:off x="6394007" y="4944554"/>
                <a:ext cx="157498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AED44-CA7D-4B14-941F-0BEE12B4A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07" y="4944554"/>
                <a:ext cx="1574982" cy="615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DC94C9-2E3D-4145-941C-6B4F5BC9DFBD}"/>
                  </a:ext>
                </a:extLst>
              </p:cNvPr>
              <p:cNvSpPr txBox="1"/>
              <p:nvPr/>
            </p:nvSpPr>
            <p:spPr>
              <a:xfrm>
                <a:off x="6470816" y="3710055"/>
                <a:ext cx="1388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DC94C9-2E3D-4145-941C-6B4F5BC9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16" y="3710055"/>
                <a:ext cx="1388778" cy="369332"/>
              </a:xfrm>
              <a:prstGeom prst="rect">
                <a:avLst/>
              </a:prstGeom>
              <a:blipFill>
                <a:blip r:embed="rId15"/>
                <a:stretch>
                  <a:fillRect l="-2193" r="-48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548640-AE2F-4D4A-8258-C1CE7204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Degenerate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217179-DBDE-4FAC-87B5-8FFB1D68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Degenerate Hessian has at least one zero eigen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A966F36-2B6F-40A5-A12E-1C4F68C8FE4E}"/>
                  </a:ext>
                </a:extLst>
              </p:cNvPr>
              <p:cNvSpPr txBox="1"/>
              <p:nvPr/>
            </p:nvSpPr>
            <p:spPr>
              <a:xfrm>
                <a:off x="1838496" y="2718861"/>
                <a:ext cx="2385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A966F36-2B6F-40A5-A12E-1C4F68C8F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96" y="2718861"/>
                <a:ext cx="2385012" cy="369332"/>
              </a:xfrm>
              <a:prstGeom prst="rect">
                <a:avLst/>
              </a:prstGeom>
              <a:blipFill>
                <a:blip r:embed="rId2"/>
                <a:stretch>
                  <a:fillRect l="-4348" r="-76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AED44-CA7D-4B14-941F-0BEE12B4A65C}"/>
                  </a:ext>
                </a:extLst>
              </p:cNvPr>
              <p:cNvSpPr txBox="1"/>
              <p:nvPr/>
            </p:nvSpPr>
            <p:spPr>
              <a:xfrm>
                <a:off x="1848660" y="4675406"/>
                <a:ext cx="157498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1AED44-CA7D-4B14-941F-0BEE12B4A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60" y="4675406"/>
                <a:ext cx="1574983" cy="615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DC94C9-2E3D-4145-941C-6B4F5BC9DFBD}"/>
                  </a:ext>
                </a:extLst>
              </p:cNvPr>
              <p:cNvSpPr txBox="1"/>
              <p:nvPr/>
            </p:nvSpPr>
            <p:spPr>
              <a:xfrm>
                <a:off x="2662359" y="3762211"/>
                <a:ext cx="105663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6DC94C9-2E3D-4145-941C-6B4F5BC9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59" y="3762211"/>
                <a:ext cx="1056636" cy="615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26B2A03-8641-4415-AB4B-C5D0B0AB35DB}"/>
                  </a:ext>
                </a:extLst>
              </p:cNvPr>
              <p:cNvSpPr txBox="1"/>
              <p:nvPr/>
            </p:nvSpPr>
            <p:spPr>
              <a:xfrm>
                <a:off x="5073705" y="2708924"/>
                <a:ext cx="23850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26B2A03-8641-4415-AB4B-C5D0B0AB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705" y="2708924"/>
                <a:ext cx="2385012" cy="369332"/>
              </a:xfrm>
              <a:prstGeom prst="rect">
                <a:avLst/>
              </a:prstGeom>
              <a:blipFill>
                <a:blip r:embed="rId5"/>
                <a:stretch>
                  <a:fillRect l="-3061" r="-76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BBF6C73-B362-4D55-8B13-E9F9734EC2C5}"/>
                  </a:ext>
                </a:extLst>
              </p:cNvPr>
              <p:cNvSpPr txBox="1"/>
              <p:nvPr/>
            </p:nvSpPr>
            <p:spPr>
              <a:xfrm>
                <a:off x="5209575" y="4675406"/>
                <a:ext cx="157498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BBF6C73-B362-4D55-8B13-E9F9734E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75" y="4675406"/>
                <a:ext cx="1574983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DBBA22D-9FB8-4D8B-B546-3368FBEDE682}"/>
                  </a:ext>
                </a:extLst>
              </p:cNvPr>
              <p:cNvSpPr txBox="1"/>
              <p:nvPr/>
            </p:nvSpPr>
            <p:spPr>
              <a:xfrm>
                <a:off x="5957151" y="3741631"/>
                <a:ext cx="105663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ADBBA22D-9FB8-4D8B-B546-3368FBEDE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51" y="3741631"/>
                <a:ext cx="1056636" cy="615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93DF91-C52F-48B1-B673-8B17E50B4D1D}"/>
                  </a:ext>
                </a:extLst>
              </p:cNvPr>
              <p:cNvSpPr txBox="1"/>
              <p:nvPr/>
            </p:nvSpPr>
            <p:spPr>
              <a:xfrm>
                <a:off x="1430860" y="3392879"/>
                <a:ext cx="1388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C93DF91-C52F-48B1-B673-8B17E50B4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60" y="3392879"/>
                <a:ext cx="1388778" cy="369332"/>
              </a:xfrm>
              <a:prstGeom prst="rect">
                <a:avLst/>
              </a:prstGeom>
              <a:blipFill>
                <a:blip r:embed="rId8"/>
                <a:stretch>
                  <a:fillRect l="-2632" r="-438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163B51C-A40D-4F7E-A124-62D197670F87}"/>
                  </a:ext>
                </a:extLst>
              </p:cNvPr>
              <p:cNvSpPr txBox="1"/>
              <p:nvPr/>
            </p:nvSpPr>
            <p:spPr>
              <a:xfrm>
                <a:off x="4568373" y="3423666"/>
                <a:ext cx="1388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163B51C-A40D-4F7E-A124-62D197670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73" y="3423666"/>
                <a:ext cx="1388778" cy="369332"/>
              </a:xfrm>
              <a:prstGeom prst="rect">
                <a:avLst/>
              </a:prstGeom>
              <a:blipFill>
                <a:blip r:embed="rId9"/>
                <a:stretch>
                  <a:fillRect l="-2193" r="-48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03234EBF-3809-4CFE-B848-52040CE11C88}"/>
              </a:ext>
            </a:extLst>
          </p:cNvPr>
          <p:cNvSpPr txBox="1"/>
          <p:nvPr/>
        </p:nvSpPr>
        <p:spPr>
          <a:xfrm>
            <a:off x="1430860" y="5848730"/>
            <a:ext cx="625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No Difference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12" grpId="0"/>
      <p:bldP spid="1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ACBA2-BC3F-4E72-8569-0089D611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Degenerate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EA4929C-68D8-4BB4-B20D-F048BFF0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44" y="1825625"/>
            <a:ext cx="3457575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FDE7F84-B1FB-41D3-BD5A-464CF47D1D50}"/>
                  </a:ext>
                </a:extLst>
              </p:cNvPr>
              <p:cNvSpPr txBox="1"/>
              <p:nvPr/>
            </p:nvSpPr>
            <p:spPr>
              <a:xfrm>
                <a:off x="5833882" y="1211540"/>
                <a:ext cx="2614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FDE7F84-B1FB-41D3-BD5A-464CF47D1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82" y="1211540"/>
                <a:ext cx="2614242" cy="369332"/>
              </a:xfrm>
              <a:prstGeom prst="rect">
                <a:avLst/>
              </a:prstGeom>
              <a:blipFill>
                <a:blip r:embed="rId3"/>
                <a:stretch>
                  <a:fillRect l="-3497" t="-1667" r="-69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6043FF0-6B6B-4C95-A7D0-29EAF857B427}"/>
                  </a:ext>
                </a:extLst>
              </p:cNvPr>
              <p:cNvSpPr txBox="1"/>
              <p:nvPr/>
            </p:nvSpPr>
            <p:spPr>
              <a:xfrm>
                <a:off x="713146" y="2782029"/>
                <a:ext cx="2260491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6043FF0-6B6B-4C95-A7D0-29EAF857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46" y="2782029"/>
                <a:ext cx="2260491" cy="7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8F8D3A-34E6-4858-A61C-68098C31F3A3}"/>
                  </a:ext>
                </a:extLst>
              </p:cNvPr>
              <p:cNvSpPr txBox="1"/>
              <p:nvPr/>
            </p:nvSpPr>
            <p:spPr>
              <a:xfrm>
                <a:off x="3091948" y="2750481"/>
                <a:ext cx="2266711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8F8D3A-34E6-4858-A61C-68098C31F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48" y="2750481"/>
                <a:ext cx="2266711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17F906-7848-4D18-A624-3D5E242FB1E9}"/>
                  </a:ext>
                </a:extLst>
              </p:cNvPr>
              <p:cNvSpPr txBox="1"/>
              <p:nvPr/>
            </p:nvSpPr>
            <p:spPr>
              <a:xfrm>
                <a:off x="695503" y="4193285"/>
                <a:ext cx="1697388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317F906-7848-4D18-A624-3D5E242FB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3" y="4193285"/>
                <a:ext cx="1697388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32865F-B0E4-472B-818A-3DA3A9D411D8}"/>
                  </a:ext>
                </a:extLst>
              </p:cNvPr>
              <p:cNvSpPr txBox="1"/>
              <p:nvPr/>
            </p:nvSpPr>
            <p:spPr>
              <a:xfrm>
                <a:off x="2904310" y="4263135"/>
                <a:ext cx="170136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32865F-B0E4-472B-818A-3DA3A9D41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10" y="4263135"/>
                <a:ext cx="1701363" cy="804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99046BB-1BA0-42CA-A07C-1A3ABF92CA3E}"/>
                  </a:ext>
                </a:extLst>
              </p:cNvPr>
              <p:cNvSpPr txBox="1"/>
              <p:nvPr/>
            </p:nvSpPr>
            <p:spPr>
              <a:xfrm>
                <a:off x="695503" y="5227578"/>
                <a:ext cx="170540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99046BB-1BA0-42CA-A07C-1A3ABF92C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3" y="5227578"/>
                <a:ext cx="170540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B8BD1C9-F1FD-401E-AE0F-52624201609D}"/>
                  </a:ext>
                </a:extLst>
              </p:cNvPr>
              <p:cNvSpPr txBox="1"/>
              <p:nvPr/>
            </p:nvSpPr>
            <p:spPr>
              <a:xfrm>
                <a:off x="2973637" y="5214879"/>
                <a:ext cx="170937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B8BD1C9-F1FD-401E-AE0F-526242016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37" y="5214879"/>
                <a:ext cx="1709379" cy="804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4F7B24-2497-4466-A6F2-CC208A26A509}"/>
                  </a:ext>
                </a:extLst>
              </p:cNvPr>
              <p:cNvSpPr txBox="1"/>
              <p:nvPr/>
            </p:nvSpPr>
            <p:spPr>
              <a:xfrm>
                <a:off x="1505508" y="4842553"/>
                <a:ext cx="12756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14F7B24-2497-4466-A6F2-CC208A26A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8" y="4842553"/>
                <a:ext cx="1275606" cy="369332"/>
              </a:xfrm>
              <a:prstGeom prst="rect">
                <a:avLst/>
              </a:prstGeom>
              <a:blipFill>
                <a:blip r:embed="rId10"/>
                <a:stretch>
                  <a:fillRect l="-1914" r="-191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692134-61B9-4A43-9BC1-CA8EA02CFD16}"/>
                  </a:ext>
                </a:extLst>
              </p:cNvPr>
              <p:cNvSpPr txBox="1"/>
              <p:nvPr/>
            </p:nvSpPr>
            <p:spPr>
              <a:xfrm>
                <a:off x="4321722" y="480105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2692134-61B9-4A43-9BC1-CA8EA02CF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22" y="4801054"/>
                <a:ext cx="553549" cy="369332"/>
              </a:xfrm>
              <a:prstGeom prst="rect">
                <a:avLst/>
              </a:prstGeom>
              <a:blipFill>
                <a:blip r:embed="rId11"/>
                <a:stretch>
                  <a:fillRect l="-5495" r="-1208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BA6E608-25D3-403D-9892-1DA08EF9ACD9}"/>
                  </a:ext>
                </a:extLst>
              </p:cNvPr>
              <p:cNvSpPr txBox="1"/>
              <p:nvPr/>
            </p:nvSpPr>
            <p:spPr>
              <a:xfrm>
                <a:off x="2124131" y="5758429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BA6E608-25D3-403D-9892-1DA08EF9A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131" y="5758429"/>
                <a:ext cx="553549" cy="369332"/>
              </a:xfrm>
              <a:prstGeom prst="rect">
                <a:avLst/>
              </a:prstGeom>
              <a:blipFill>
                <a:blip r:embed="rId12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AAD3FBA-07A1-417C-AE4C-842B5027DB60}"/>
                  </a:ext>
                </a:extLst>
              </p:cNvPr>
              <p:cNvSpPr txBox="1"/>
              <p:nvPr/>
            </p:nvSpPr>
            <p:spPr>
              <a:xfrm>
                <a:off x="4364419" y="5758429"/>
                <a:ext cx="12818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AAD3FBA-07A1-417C-AE4C-842B5027D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19" y="5758429"/>
                <a:ext cx="1281825" cy="369332"/>
              </a:xfrm>
              <a:prstGeom prst="rect">
                <a:avLst/>
              </a:prstGeom>
              <a:blipFill>
                <a:blip r:embed="rId13"/>
                <a:stretch>
                  <a:fillRect l="-1905" t="-1667" r="-190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F97E9A3-43CB-43ED-BA3D-01A7DEF7D8BC}"/>
                  </a:ext>
                </a:extLst>
              </p:cNvPr>
              <p:cNvSpPr txBox="1"/>
              <p:nvPr/>
            </p:nvSpPr>
            <p:spPr>
              <a:xfrm>
                <a:off x="6438527" y="5617009"/>
                <a:ext cx="157498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F97E9A3-43CB-43ED-BA3D-01A7DEF7D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27" y="5617009"/>
                <a:ext cx="1574982" cy="6158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>
            <a:extLst>
              <a:ext uri="{FF2B5EF4-FFF2-40B4-BE49-F238E27FC236}">
                <a16:creationId xmlns:a16="http://schemas.microsoft.com/office/drawing/2014/main" id="{BB3AEFE4-95BC-4F94-8EC7-B8D5DF0947D3}"/>
              </a:ext>
            </a:extLst>
          </p:cNvPr>
          <p:cNvGrpSpPr/>
          <p:nvPr/>
        </p:nvGrpSpPr>
        <p:grpSpPr>
          <a:xfrm>
            <a:off x="3828326" y="235898"/>
            <a:ext cx="1597969" cy="2261265"/>
            <a:chOff x="6890915" y="2725550"/>
            <a:chExt cx="1597969" cy="2261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E5E07C9A-9818-43B2-9F99-F02AACAF3E3D}"/>
                    </a:ext>
                  </a:extLst>
                </p:cNvPr>
                <p:cNvSpPr txBox="1"/>
                <p:nvPr/>
              </p:nvSpPr>
              <p:spPr>
                <a:xfrm>
                  <a:off x="6890915" y="2725550"/>
                  <a:ext cx="153465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E5E07C9A-9818-43B2-9F99-F02AACAF3E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915" y="2725550"/>
                  <a:ext cx="1534651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4365" r="-4365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EDA3C63-13FD-411E-B62E-1C6DAFCF25A0}"/>
                    </a:ext>
                  </a:extLst>
                </p:cNvPr>
                <p:cNvSpPr txBox="1"/>
                <p:nvPr/>
              </p:nvSpPr>
              <p:spPr>
                <a:xfrm>
                  <a:off x="6913901" y="4371005"/>
                  <a:ext cx="1574983" cy="615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EDA3C63-13FD-411E-B62E-1C6DAFCF2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901" y="4371005"/>
                  <a:ext cx="1574983" cy="6158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A4DA9C4-A1F2-4522-BF7D-910629906B78}"/>
                    </a:ext>
                  </a:extLst>
                </p:cNvPr>
                <p:cNvSpPr txBox="1"/>
                <p:nvPr/>
              </p:nvSpPr>
              <p:spPr>
                <a:xfrm>
                  <a:off x="6933923" y="3636888"/>
                  <a:ext cx="1056636" cy="6158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A4DA9C4-A1F2-4522-BF7D-910629906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923" y="3636888"/>
                  <a:ext cx="1056636" cy="6158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04775999-99A0-42B5-86B7-A5AC2A3ED020}"/>
                    </a:ext>
                  </a:extLst>
                </p:cNvPr>
                <p:cNvSpPr txBox="1"/>
                <p:nvPr/>
              </p:nvSpPr>
              <p:spPr>
                <a:xfrm>
                  <a:off x="6913901" y="3166063"/>
                  <a:ext cx="13887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04775999-99A0-42B5-86B7-A5AC2A3ED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3901" y="3166063"/>
                  <a:ext cx="1388778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632" r="-4386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28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D9FD8D-FE8D-48FF-864C-1F4ED210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Degenerate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BEA0F-5764-4DF1-ABDD-C9D27566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C8ECFD-CB05-40A5-BFDF-068451DFCA9F}"/>
              </a:ext>
            </a:extLst>
          </p:cNvPr>
          <p:cNvSpPr/>
          <p:nvPr/>
        </p:nvSpPr>
        <p:spPr>
          <a:xfrm>
            <a:off x="4963431" y="199808"/>
            <a:ext cx="3865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http://homepages.math.uic.edu/~julius/monkeysaddle.html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C5F47F-9392-463E-9E62-0C30F70C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70868"/>
            <a:ext cx="3029971" cy="401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CE1F323-A63B-40B2-BBE9-C81465492CC0}"/>
                  </a:ext>
                </a:extLst>
              </p:cNvPr>
              <p:cNvSpPr txBox="1"/>
              <p:nvPr/>
            </p:nvSpPr>
            <p:spPr>
              <a:xfrm>
                <a:off x="779768" y="2334068"/>
                <a:ext cx="27277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CE1F323-A63B-40B2-BBE9-C81465492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68" y="2334068"/>
                <a:ext cx="2727734" cy="369332"/>
              </a:xfrm>
              <a:prstGeom prst="rect">
                <a:avLst/>
              </a:prstGeom>
              <a:blipFill>
                <a:blip r:embed="rId3"/>
                <a:stretch>
                  <a:fillRect l="-3579" r="-671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7A083F9-8299-4952-89CC-285F106BF7F0}"/>
                  </a:ext>
                </a:extLst>
              </p:cNvPr>
              <p:cNvSpPr txBox="1"/>
              <p:nvPr/>
            </p:nvSpPr>
            <p:spPr>
              <a:xfrm>
                <a:off x="4666558" y="2140127"/>
                <a:ext cx="2991973" cy="716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7A083F9-8299-4952-89CC-285F106BF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58" y="2140127"/>
                <a:ext cx="2991973" cy="7167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5EAA164-F87C-476E-A00A-D8069573BBD3}"/>
                  </a:ext>
                </a:extLst>
              </p:cNvPr>
              <p:cNvSpPr txBox="1"/>
              <p:nvPr/>
            </p:nvSpPr>
            <p:spPr>
              <a:xfrm>
                <a:off x="4666558" y="3053697"/>
                <a:ext cx="2277868" cy="779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5EAA164-F87C-476E-A00A-D8069573B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58" y="3053697"/>
                <a:ext cx="2277868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BF10B35-B661-43D6-8D88-0FE76CF4DCDD}"/>
                  </a:ext>
                </a:extLst>
              </p:cNvPr>
              <p:cNvSpPr txBox="1"/>
              <p:nvPr/>
            </p:nvSpPr>
            <p:spPr>
              <a:xfrm>
                <a:off x="3996806" y="4237834"/>
                <a:ext cx="1697388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BF10B35-B661-43D6-8D88-0FE76CF4D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06" y="4237834"/>
                <a:ext cx="1697388" cy="741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5FA04C2-C1AD-4456-AD4C-756EC4892F9C}"/>
                  </a:ext>
                </a:extLst>
              </p:cNvPr>
              <p:cNvSpPr txBox="1"/>
              <p:nvPr/>
            </p:nvSpPr>
            <p:spPr>
              <a:xfrm>
                <a:off x="6205613" y="4307684"/>
                <a:ext cx="170136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5FA04C2-C1AD-4456-AD4C-756EC4892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13" y="4307684"/>
                <a:ext cx="1701363" cy="804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8804866-0128-44FA-A92D-0D5671E08826}"/>
                  </a:ext>
                </a:extLst>
              </p:cNvPr>
              <p:cNvSpPr txBox="1"/>
              <p:nvPr/>
            </p:nvSpPr>
            <p:spPr>
              <a:xfrm>
                <a:off x="3996806" y="5272127"/>
                <a:ext cx="1705403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8804866-0128-44FA-A92D-0D5671E08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06" y="5272127"/>
                <a:ext cx="1705403" cy="804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373452C-029C-42A8-A616-F80D2F47A11D}"/>
                  </a:ext>
                </a:extLst>
              </p:cNvPr>
              <p:cNvSpPr txBox="1"/>
              <p:nvPr/>
            </p:nvSpPr>
            <p:spPr>
              <a:xfrm>
                <a:off x="6274940" y="5259428"/>
                <a:ext cx="170937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373452C-029C-42A8-A616-F80D2F47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40" y="5259428"/>
                <a:ext cx="1709379" cy="8042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FB2AE3F-8CB4-4BF6-BA9B-5714D001CE72}"/>
                  </a:ext>
                </a:extLst>
              </p:cNvPr>
              <p:cNvSpPr txBox="1"/>
              <p:nvPr/>
            </p:nvSpPr>
            <p:spPr>
              <a:xfrm>
                <a:off x="4806811" y="4887102"/>
                <a:ext cx="7263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FB2AE3F-8CB4-4BF6-BA9B-5714D001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1" y="4887102"/>
                <a:ext cx="726353" cy="369332"/>
              </a:xfrm>
              <a:prstGeom prst="rect">
                <a:avLst/>
              </a:prstGeom>
              <a:blipFill>
                <a:blip r:embed="rId10"/>
                <a:stretch>
                  <a:fillRect l="-4202" r="-420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AD49850-C853-4A2F-A2EE-42E3EDD9E0C6}"/>
                  </a:ext>
                </a:extLst>
              </p:cNvPr>
              <p:cNvSpPr txBox="1"/>
              <p:nvPr/>
            </p:nvSpPr>
            <p:spPr>
              <a:xfrm>
                <a:off x="7623025" y="4845603"/>
                <a:ext cx="959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AD49850-C853-4A2F-A2EE-42E3EDD9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025" y="4845603"/>
                <a:ext cx="959558" cy="369332"/>
              </a:xfrm>
              <a:prstGeom prst="rect">
                <a:avLst/>
              </a:prstGeom>
              <a:blipFill>
                <a:blip r:embed="rId11"/>
                <a:stretch>
                  <a:fillRect l="-3165" r="-101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78612D3-D275-4B26-9E12-FA540C1CCA0D}"/>
                  </a:ext>
                </a:extLst>
              </p:cNvPr>
              <p:cNvSpPr txBox="1"/>
              <p:nvPr/>
            </p:nvSpPr>
            <p:spPr>
              <a:xfrm>
                <a:off x="5029017" y="5977786"/>
                <a:ext cx="959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78612D3-D275-4B26-9E12-FA540C1C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17" y="5977786"/>
                <a:ext cx="959558" cy="369332"/>
              </a:xfrm>
              <a:prstGeom prst="rect">
                <a:avLst/>
              </a:prstGeom>
              <a:blipFill>
                <a:blip r:embed="rId12"/>
                <a:stretch>
                  <a:fillRect l="-3185" r="-1082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415420C-8048-4861-B88E-08374D539AF6}"/>
                  </a:ext>
                </a:extLst>
              </p:cNvPr>
              <p:cNvSpPr txBox="1"/>
              <p:nvPr/>
            </p:nvSpPr>
            <p:spPr>
              <a:xfrm>
                <a:off x="7665722" y="5802978"/>
                <a:ext cx="955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415420C-8048-4861-B88E-08374D53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22" y="5802978"/>
                <a:ext cx="955583" cy="369332"/>
              </a:xfrm>
              <a:prstGeom prst="rect">
                <a:avLst/>
              </a:prstGeom>
              <a:blipFill>
                <a:blip r:embed="rId13"/>
                <a:stretch>
                  <a:fillRect l="-3205" r="-384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homepages.math.uic.edu/~julius/monkeysaddle.gif">
            <a:extLst>
              <a:ext uri="{FF2B5EF4-FFF2-40B4-BE49-F238E27FC236}">
                <a16:creationId xmlns:a16="http://schemas.microsoft.com/office/drawing/2014/main" id="{8B91744A-D7E8-43D1-8768-E14FFFE9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" y="0"/>
            <a:ext cx="346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F639D6B-DA65-4367-B7A5-8D4B87939876}"/>
              </a:ext>
            </a:extLst>
          </p:cNvPr>
          <p:cNvSpPr txBox="1"/>
          <p:nvPr/>
        </p:nvSpPr>
        <p:spPr>
          <a:xfrm>
            <a:off x="3922033" y="1364240"/>
            <a:ext cx="422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Monkey Saddle</a:t>
            </a:r>
            <a:endParaRPr lang="zh-TW" altLang="en-US" sz="28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39CB26A-EC7A-4B17-A1A0-B393B7AFDE69}"/>
              </a:ext>
            </a:extLst>
          </p:cNvPr>
          <p:cNvGrpSpPr/>
          <p:nvPr/>
        </p:nvGrpSpPr>
        <p:grpSpPr>
          <a:xfrm>
            <a:off x="7107859" y="853319"/>
            <a:ext cx="1662752" cy="1264561"/>
            <a:chOff x="7107859" y="853319"/>
            <a:chExt cx="1662752" cy="1264561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34F4DC05-F5CB-4303-A137-DFCB75AAF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16415" y="853319"/>
              <a:ext cx="1254196" cy="1264561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029BE75-D365-4580-A326-E3FBBFFCD482}"/>
                </a:ext>
              </a:extLst>
            </p:cNvPr>
            <p:cNvSpPr txBox="1"/>
            <p:nvPr/>
          </p:nvSpPr>
          <p:spPr>
            <a:xfrm>
              <a:off x="7107859" y="1027907"/>
              <a:ext cx="484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c.f.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6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Training stuck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Zero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Gradient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People believe training stuck because the parameters are around a critical point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19" y="2818854"/>
            <a:ext cx="3829871" cy="361871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457028" y="5563022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790" y="2757755"/>
            <a:ext cx="3895560" cy="374091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934200" y="479966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!!!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90041" y="43418"/>
            <a:ext cx="605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http://www.deeplearningbook.org/contents/optimization.html</a:t>
            </a:r>
          </a:p>
        </p:txBody>
      </p:sp>
    </p:spTree>
    <p:extLst>
      <p:ext uri="{BB962C8B-B14F-4D97-AF65-F5344CB8AC3E}">
        <p14:creationId xmlns:p14="http://schemas.microsoft.com/office/powerpoint/2010/main" val="18095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96C9032-801B-438F-9936-CFB03E3696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Training stuck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Zero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Gradient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196C9032-801B-438F-9936-CFB03E369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25FA01-B72C-4F23-8DDD-1F3E106A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00AA2A-C4D0-436D-99FA-326354B3D0DF}"/>
              </a:ext>
            </a:extLst>
          </p:cNvPr>
          <p:cNvSpPr/>
          <p:nvPr/>
        </p:nvSpPr>
        <p:spPr>
          <a:xfrm>
            <a:off x="1661886" y="6271985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http://videolectures.net/deeplearning2015_bengio_theoretical_motivations/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3ED2D6-01F4-492D-AE2D-E264ABA6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40" y="1894866"/>
            <a:ext cx="7137119" cy="382043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FDF191D-0C94-46E9-AE1E-C7B1BA3AD73F}"/>
              </a:ext>
            </a:extLst>
          </p:cNvPr>
          <p:cNvSpPr txBox="1"/>
          <p:nvPr/>
        </p:nvSpPr>
        <p:spPr>
          <a:xfrm>
            <a:off x="1828799" y="561940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Approach a saddle point, and then escape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721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Deep Linear Network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F47874-C31D-462A-BCF9-80C94244A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63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648112-BB94-49F1-8D8B-FE901BBD0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64F62D2-CDA9-4AE5-9E96-55324E977086}"/>
              </a:ext>
            </a:extLst>
          </p:cNvPr>
          <p:cNvSpPr/>
          <p:nvPr/>
        </p:nvSpPr>
        <p:spPr>
          <a:xfrm>
            <a:off x="4252912" y="68103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3AB56583-2589-4E45-BF24-DB7C0FA7FF36}"/>
              </a:ext>
            </a:extLst>
          </p:cNvPr>
          <p:cNvCxnSpPr>
            <a:cxnSpLocks/>
          </p:cNvCxnSpPr>
          <p:nvPr/>
        </p:nvCxnSpPr>
        <p:spPr>
          <a:xfrm>
            <a:off x="3674680" y="100175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84E1E14-DC2E-4564-99DF-EDFD66278A7F}"/>
              </a:ext>
            </a:extLst>
          </p:cNvPr>
          <p:cNvCxnSpPr>
            <a:cxnSpLocks/>
          </p:cNvCxnSpPr>
          <p:nvPr/>
        </p:nvCxnSpPr>
        <p:spPr>
          <a:xfrm flipV="1">
            <a:off x="4373721" y="780029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4BEC6B6C-4665-4817-BB3C-4F2963B6D4B2}"/>
              </a:ext>
            </a:extLst>
          </p:cNvPr>
          <p:cNvSpPr/>
          <p:nvPr/>
        </p:nvSpPr>
        <p:spPr>
          <a:xfrm>
            <a:off x="5510212" y="68103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43A4160-F6D4-4A65-A7B4-3BB8F6EAB28D}"/>
              </a:ext>
            </a:extLst>
          </p:cNvPr>
          <p:cNvCxnSpPr>
            <a:cxnSpLocks/>
          </p:cNvCxnSpPr>
          <p:nvPr/>
        </p:nvCxnSpPr>
        <p:spPr>
          <a:xfrm>
            <a:off x="4931980" y="100175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CA89D77-7D53-4F34-87E8-ACEB1FEC5C9B}"/>
              </a:ext>
            </a:extLst>
          </p:cNvPr>
          <p:cNvCxnSpPr>
            <a:cxnSpLocks/>
          </p:cNvCxnSpPr>
          <p:nvPr/>
        </p:nvCxnSpPr>
        <p:spPr>
          <a:xfrm flipV="1">
            <a:off x="5631021" y="780029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5679E70-E136-4417-B914-B0AF5C6CD1A1}"/>
              </a:ext>
            </a:extLst>
          </p:cNvPr>
          <p:cNvCxnSpPr>
            <a:cxnSpLocks/>
          </p:cNvCxnSpPr>
          <p:nvPr/>
        </p:nvCxnSpPr>
        <p:spPr>
          <a:xfrm>
            <a:off x="6148387" y="1001751"/>
            <a:ext cx="3667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42C864C6-9C07-4FEC-8E21-2BE1BDDF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88" y="1635123"/>
            <a:ext cx="5631021" cy="502557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3BE032B-106B-489C-84D8-17EA62349CE7}"/>
              </a:ext>
            </a:extLst>
          </p:cNvPr>
          <p:cNvSpPr/>
          <p:nvPr/>
        </p:nvSpPr>
        <p:spPr>
          <a:xfrm>
            <a:off x="5829298" y="6426300"/>
            <a:ext cx="31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https://arxiv.org/abs/1412.6544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79C498-7D44-418B-B663-ADF6565DAF4B}"/>
                  </a:ext>
                </a:extLst>
              </p:cNvPr>
              <p:cNvSpPr txBox="1"/>
              <p:nvPr/>
            </p:nvSpPr>
            <p:spPr>
              <a:xfrm>
                <a:off x="3770660" y="537168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679C498-7D44-418B-B663-ADF6565D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60" y="537168"/>
                <a:ext cx="421847" cy="369332"/>
              </a:xfrm>
              <a:prstGeom prst="rect">
                <a:avLst/>
              </a:prstGeom>
              <a:blipFill>
                <a:blip r:embed="rId3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C9CE9A-58FA-4551-B66F-F7CA05E6F2AE}"/>
                  </a:ext>
                </a:extLst>
              </p:cNvPr>
              <p:cNvSpPr txBox="1"/>
              <p:nvPr/>
            </p:nvSpPr>
            <p:spPr>
              <a:xfrm>
                <a:off x="5011896" y="567748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C9CE9A-58FA-4551-B66F-F7CA05E6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96" y="567748"/>
                <a:ext cx="428964" cy="369332"/>
              </a:xfrm>
              <a:prstGeom prst="rect">
                <a:avLst/>
              </a:prstGeom>
              <a:blipFill>
                <a:blip r:embed="rId4"/>
                <a:stretch>
                  <a:fillRect l="-8451" r="-42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3E652AE-F903-43DA-94EB-A0719F80B871}"/>
                  </a:ext>
                </a:extLst>
              </p:cNvPr>
              <p:cNvSpPr txBox="1"/>
              <p:nvPr/>
            </p:nvSpPr>
            <p:spPr>
              <a:xfrm>
                <a:off x="3387614" y="79398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3E652AE-F903-43DA-94EB-A0719F80B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614" y="793986"/>
                <a:ext cx="241733" cy="369332"/>
              </a:xfrm>
              <a:prstGeom prst="rect">
                <a:avLst/>
              </a:prstGeom>
              <a:blipFill>
                <a:blip r:embed="rId5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EAAAA4-183A-49A1-8896-03A5654E7AFB}"/>
                  </a:ext>
                </a:extLst>
              </p:cNvPr>
              <p:cNvSpPr txBox="1"/>
              <p:nvPr/>
            </p:nvSpPr>
            <p:spPr>
              <a:xfrm>
                <a:off x="6532701" y="782058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7EAAAA4-183A-49A1-8896-03A5654E7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01" y="782058"/>
                <a:ext cx="245708" cy="369332"/>
              </a:xfrm>
              <a:prstGeom prst="rect">
                <a:avLst/>
              </a:prstGeom>
              <a:blipFill>
                <a:blip r:embed="rId6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號: 左-右雙向 18">
            <a:extLst>
              <a:ext uri="{FF2B5EF4-FFF2-40B4-BE49-F238E27FC236}">
                <a16:creationId xmlns:a16="http://schemas.microsoft.com/office/drawing/2014/main" id="{2F1E4A60-6405-45E1-9A6F-82F12B55F588}"/>
              </a:ext>
            </a:extLst>
          </p:cNvPr>
          <p:cNvSpPr/>
          <p:nvPr/>
        </p:nvSpPr>
        <p:spPr>
          <a:xfrm>
            <a:off x="6924814" y="882045"/>
            <a:ext cx="445937" cy="23615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62213DA-BB29-4F1F-8965-0D523A6500CB}"/>
                  </a:ext>
                </a:extLst>
              </p:cNvPr>
              <p:cNvSpPr txBox="1"/>
              <p:nvPr/>
            </p:nvSpPr>
            <p:spPr>
              <a:xfrm>
                <a:off x="7466356" y="763208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62213DA-BB29-4F1F-8965-0D523A65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56" y="763208"/>
                <a:ext cx="2882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BAC68B9-145E-4884-9E0C-0A5B8A2BD877}"/>
                  </a:ext>
                </a:extLst>
              </p:cNvPr>
              <p:cNvSpPr txBox="1"/>
              <p:nvPr/>
            </p:nvSpPr>
            <p:spPr>
              <a:xfrm>
                <a:off x="3281458" y="1163318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BAC68B9-145E-4884-9E0C-0A5B8A2BD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58" y="1163318"/>
                <a:ext cx="553549" cy="369332"/>
              </a:xfrm>
              <a:prstGeom prst="rect">
                <a:avLst/>
              </a:prstGeom>
              <a:blipFill>
                <a:blip r:embed="rId8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19A8D19-2766-483E-815A-2F3FDD6A5746}"/>
                  </a:ext>
                </a:extLst>
              </p:cNvPr>
              <p:cNvSpPr txBox="1"/>
              <p:nvPr/>
            </p:nvSpPr>
            <p:spPr>
              <a:xfrm>
                <a:off x="7519064" y="1146065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19A8D19-2766-483E-815A-2F3FDD6A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064" y="1146065"/>
                <a:ext cx="553549" cy="369332"/>
              </a:xfrm>
              <a:prstGeom prst="rect">
                <a:avLst/>
              </a:prstGeom>
              <a:blipFill>
                <a:blip r:embed="rId9"/>
                <a:stretch>
                  <a:fillRect l="-5495" r="-131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8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/>
      <p:bldP spid="16" grpId="0"/>
      <p:bldP spid="17" grpId="0"/>
      <p:bldP spid="18" grpId="0"/>
      <p:bldP spid="19" grpId="0" animBg="1"/>
      <p:bldP spid="20" grpId="0"/>
      <p:bldP spid="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D00FB2-3209-4388-84E3-93E3F4B6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8D75B2-3C40-409B-B4BE-3C310BA1AF9B}"/>
                  </a:ext>
                </a:extLst>
              </p:cNvPr>
              <p:cNvSpPr txBox="1"/>
              <p:nvPr/>
            </p:nvSpPr>
            <p:spPr>
              <a:xfrm>
                <a:off x="1049202" y="2202160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Network: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138D75B2-3C40-409B-B4BE-3C310BA1A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02" y="2202160"/>
                <a:ext cx="2190750" cy="461665"/>
              </a:xfrm>
              <a:prstGeom prst="rect">
                <a:avLst/>
              </a:prstGeom>
              <a:blipFill>
                <a:blip r:embed="rId2"/>
                <a:stretch>
                  <a:fillRect l="-250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07399A49-8EBE-45F5-A1C1-CBF9E90E8680}"/>
              </a:ext>
            </a:extLst>
          </p:cNvPr>
          <p:cNvSpPr txBox="1"/>
          <p:nvPr/>
        </p:nvSpPr>
        <p:spPr>
          <a:xfrm>
            <a:off x="1106352" y="2800450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EEF5AF9-92EB-43B5-82BB-78F8AA79FE40}"/>
                  </a:ext>
                </a:extLst>
              </p:cNvPr>
              <p:cNvSpPr txBox="1"/>
              <p:nvPr/>
            </p:nvSpPr>
            <p:spPr>
              <a:xfrm>
                <a:off x="1544502" y="3398740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EEF5AF9-92EB-43B5-82BB-78F8AA79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02" y="3398740"/>
                <a:ext cx="2190750" cy="461665"/>
              </a:xfrm>
              <a:prstGeom prst="rect">
                <a:avLst/>
              </a:prstGeom>
              <a:blipFill>
                <a:blip r:embed="rId3"/>
                <a:stretch>
                  <a:fillRect t="-4000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ED6CAC2-B6F4-447E-AF60-E20F67975188}"/>
                  </a:ext>
                </a:extLst>
              </p:cNvPr>
              <p:cNvSpPr txBox="1"/>
              <p:nvPr/>
            </p:nvSpPr>
            <p:spPr>
              <a:xfrm>
                <a:off x="1544502" y="3944050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ED6CAC2-B6F4-447E-AF60-E20F67975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02" y="3944050"/>
                <a:ext cx="2190750" cy="461665"/>
              </a:xfrm>
              <a:prstGeom prst="rect">
                <a:avLst/>
              </a:prstGeom>
              <a:blipFill>
                <a:blip r:embed="rId4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EAE318C-62F6-4536-B436-E2F6F00D8ED6}"/>
                  </a:ext>
                </a:extLst>
              </p:cNvPr>
              <p:cNvSpPr txBox="1"/>
              <p:nvPr/>
            </p:nvSpPr>
            <p:spPr>
              <a:xfrm>
                <a:off x="1544502" y="5109080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EAE318C-62F6-4536-B436-E2F6F00D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02" y="5109080"/>
                <a:ext cx="2190750" cy="461665"/>
              </a:xfrm>
              <a:prstGeom prst="rect">
                <a:avLst/>
              </a:prstGeom>
              <a:blipFill>
                <a:blip r:embed="rId5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5ADB6150-1DE3-4213-8CD2-30A6148A3FF6}"/>
              </a:ext>
            </a:extLst>
          </p:cNvPr>
          <p:cNvSpPr txBox="1"/>
          <p:nvPr/>
        </p:nvSpPr>
        <p:spPr>
          <a:xfrm rot="5400000">
            <a:off x="1925502" y="4453965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.....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BAD3A7C-0F4A-4D7C-ABE5-E05051EDF314}"/>
                  </a:ext>
                </a:extLst>
              </p:cNvPr>
              <p:cNvSpPr txBox="1"/>
              <p:nvPr/>
            </p:nvSpPr>
            <p:spPr>
              <a:xfrm>
                <a:off x="3780972" y="1953534"/>
                <a:ext cx="3672840" cy="112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BAD3A7C-0F4A-4D7C-ABE5-E05051EDF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72" y="1953534"/>
                <a:ext cx="3672840" cy="11288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D6B93B9-2F58-4624-92F0-52C91A367DEC}"/>
                  </a:ext>
                </a:extLst>
              </p:cNvPr>
              <p:cNvSpPr txBox="1"/>
              <p:nvPr/>
            </p:nvSpPr>
            <p:spPr>
              <a:xfrm>
                <a:off x="3342822" y="3313587"/>
                <a:ext cx="3672840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D6B93B9-2F58-4624-92F0-52C91A367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22" y="3313587"/>
                <a:ext cx="3672840" cy="573106"/>
              </a:xfrm>
              <a:prstGeom prst="rect">
                <a:avLst/>
              </a:prstGeom>
              <a:blipFill>
                <a:blip r:embed="rId7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5FE67AB-45A7-4160-A8CF-1B1DB5ACFF22}"/>
                  </a:ext>
                </a:extLst>
              </p:cNvPr>
              <p:cNvSpPr txBox="1"/>
              <p:nvPr/>
            </p:nvSpPr>
            <p:spPr>
              <a:xfrm>
                <a:off x="4095750" y="790250"/>
                <a:ext cx="4023360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Optimization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Learning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5FE67AB-45A7-4160-A8CF-1B1DB5AC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790250"/>
                <a:ext cx="4023360" cy="523220"/>
              </a:xfrm>
              <a:prstGeom prst="rect">
                <a:avLst/>
              </a:prstGeom>
              <a:blipFill>
                <a:blip r:embed="rId8"/>
                <a:stretch>
                  <a:fillRect l="-3021" t="-10345" b="-321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8ED8844-823A-427B-BD5F-457735253012}"/>
                  </a:ext>
                </a:extLst>
              </p:cNvPr>
              <p:cNvSpPr txBox="1"/>
              <p:nvPr/>
            </p:nvSpPr>
            <p:spPr>
              <a:xfrm>
                <a:off x="3849552" y="4117525"/>
                <a:ext cx="3672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In Deep Learning,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not convex.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8ED8844-823A-427B-BD5F-457735253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52" y="4117525"/>
                <a:ext cx="3672840" cy="830997"/>
              </a:xfrm>
              <a:prstGeom prst="rect">
                <a:avLst/>
              </a:prstGeom>
              <a:blipFill>
                <a:blip r:embed="rId9"/>
                <a:stretch>
                  <a:fillRect l="-2488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4C75EAA2-C50F-4222-9925-B5C2DB9AFF01}"/>
              </a:ext>
            </a:extLst>
          </p:cNvPr>
          <p:cNvSpPr txBox="1"/>
          <p:nvPr/>
        </p:nvSpPr>
        <p:spPr>
          <a:xfrm>
            <a:off x="3849552" y="5109080"/>
            <a:ext cx="494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Non-convex optimization is NP-hard.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F55DC3C-5914-40C4-95FC-CC5227085A21}"/>
              </a:ext>
            </a:extLst>
          </p:cNvPr>
          <p:cNvSpPr txBox="1"/>
          <p:nvPr/>
        </p:nvSpPr>
        <p:spPr>
          <a:xfrm>
            <a:off x="816972" y="5851105"/>
            <a:ext cx="7741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Why can we solve the problem by gradient descent?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174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ABE4F5-C124-45ED-9F2A-538F92A7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574" y="195253"/>
            <a:ext cx="3157550" cy="281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/>
              <p:nvPr/>
            </p:nvSpPr>
            <p:spPr>
              <a:xfrm>
                <a:off x="905000" y="1821598"/>
                <a:ext cx="2465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6E84534-95B1-458A-B946-ED14433C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00" y="1821598"/>
                <a:ext cx="2465547" cy="369332"/>
              </a:xfrm>
              <a:prstGeom prst="rect">
                <a:avLst/>
              </a:prstGeom>
              <a:blipFill>
                <a:blip r:embed="rId3"/>
                <a:stretch>
                  <a:fillRect l="-2222" t="-18333" r="-74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/>
              <p:nvPr/>
            </p:nvSpPr>
            <p:spPr>
              <a:xfrm>
                <a:off x="878153" y="2477926"/>
                <a:ext cx="352038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17F672B-0D14-4BDE-A550-8E4758DE0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53" y="2477926"/>
                <a:ext cx="3520387" cy="762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/>
              <p:nvPr/>
            </p:nvSpPr>
            <p:spPr>
              <a:xfrm>
                <a:off x="827557" y="3413643"/>
                <a:ext cx="3614643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77A850-75A1-4B6A-B883-D363B182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7" y="3413643"/>
                <a:ext cx="3614643" cy="7627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4C64E5-718A-424A-AB5B-A48C40D1B54E}"/>
                  </a:ext>
                </a:extLst>
              </p:cNvPr>
              <p:cNvSpPr txBox="1"/>
              <p:nvPr/>
            </p:nvSpPr>
            <p:spPr>
              <a:xfrm>
                <a:off x="1177837" y="4527495"/>
                <a:ext cx="30033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E4C64E5-718A-424A-AB5B-A48C40D1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37" y="4527495"/>
                <a:ext cx="3003322" cy="801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50AA05-EB3D-40C8-AD68-55CE3F6CDA95}"/>
                  </a:ext>
                </a:extLst>
              </p:cNvPr>
              <p:cNvSpPr txBox="1"/>
              <p:nvPr/>
            </p:nvSpPr>
            <p:spPr>
              <a:xfrm>
                <a:off x="4907654" y="5541334"/>
                <a:ext cx="3097579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50AA05-EB3D-40C8-AD68-55CE3F6C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54" y="5541334"/>
                <a:ext cx="3097579" cy="801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2146975-D40E-4E93-9FAF-5EDE2028A7ED}"/>
                  </a:ext>
                </a:extLst>
              </p:cNvPr>
              <p:cNvSpPr txBox="1"/>
              <p:nvPr/>
            </p:nvSpPr>
            <p:spPr>
              <a:xfrm>
                <a:off x="4802132" y="4527495"/>
                <a:ext cx="31888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=−2+4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92146975-D40E-4E93-9FAF-5EDE2028A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32" y="4527495"/>
                <a:ext cx="3188822" cy="801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898678-36E1-4473-A9E3-C1B530AFB5F9}"/>
                  </a:ext>
                </a:extLst>
              </p:cNvPr>
              <p:cNvSpPr txBox="1"/>
              <p:nvPr/>
            </p:nvSpPr>
            <p:spPr>
              <a:xfrm>
                <a:off x="1227572" y="5541334"/>
                <a:ext cx="3188822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−2+4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F898678-36E1-4473-A9E3-C1B530AF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72" y="5541334"/>
                <a:ext cx="3188822" cy="801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1F28535F-D884-4FB8-81A0-D36B0C26B7A8}"/>
              </a:ext>
            </a:extLst>
          </p:cNvPr>
          <p:cNvGrpSpPr/>
          <p:nvPr/>
        </p:nvGrpSpPr>
        <p:grpSpPr>
          <a:xfrm>
            <a:off x="798844" y="533057"/>
            <a:ext cx="4791155" cy="995482"/>
            <a:chOff x="798844" y="533057"/>
            <a:chExt cx="4791155" cy="995482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4198F81C-2F3E-425F-B3E3-97466975ECC5}"/>
                </a:ext>
              </a:extLst>
            </p:cNvPr>
            <p:cNvSpPr/>
            <p:nvPr/>
          </p:nvSpPr>
          <p:spPr>
            <a:xfrm>
              <a:off x="17702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2C45DB62-90DD-4E87-A207-6BD929B8B8B7}"/>
                </a:ext>
              </a:extLst>
            </p:cNvPr>
            <p:cNvCxnSpPr>
              <a:cxnSpLocks/>
            </p:cNvCxnSpPr>
            <p:nvPr/>
          </p:nvCxnSpPr>
          <p:spPr>
            <a:xfrm>
              <a:off x="11920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7C74902-1CA2-4940-B7D8-160DD853C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11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59A041C8-5801-43C5-9966-9FD9EE5D6AA4}"/>
                </a:ext>
              </a:extLst>
            </p:cNvPr>
            <p:cNvSpPr/>
            <p:nvPr/>
          </p:nvSpPr>
          <p:spPr>
            <a:xfrm>
              <a:off x="3027598" y="676926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CE623190-C02D-4FF2-8347-980C5A185444}"/>
                </a:ext>
              </a:extLst>
            </p:cNvPr>
            <p:cNvCxnSpPr>
              <a:cxnSpLocks/>
            </p:cNvCxnSpPr>
            <p:nvPr/>
          </p:nvCxnSpPr>
          <p:spPr>
            <a:xfrm>
              <a:off x="2449366" y="997640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06C0D66-44D6-4CE5-B726-B5B24E87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407" y="775918"/>
              <a:ext cx="396555" cy="440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ECABBB2-E726-4ED7-8E09-AEE820105D6E}"/>
                </a:ext>
              </a:extLst>
            </p:cNvPr>
            <p:cNvCxnSpPr>
              <a:cxnSpLocks/>
            </p:cNvCxnSpPr>
            <p:nvPr/>
          </p:nvCxnSpPr>
          <p:spPr>
            <a:xfrm>
              <a:off x="3665773" y="997640"/>
              <a:ext cx="36671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/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7BDAD78C-8E8B-4B84-A71B-B1ED1C78B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8046" y="533057"/>
                  <a:ext cx="42184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8696" r="-57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/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40BFAA54-DE00-4932-8FC3-EC7F95B45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282" y="563637"/>
                  <a:ext cx="42896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/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DA607F42-2045-4C00-B2F9-9BACD3229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00" y="789875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/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7B3AE69E-5F90-49A8-9480-0045D9D8B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087" y="777947"/>
                  <a:ext cx="24570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9268" r="-26829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箭號: 左-右雙向 22">
              <a:extLst>
                <a:ext uri="{FF2B5EF4-FFF2-40B4-BE49-F238E27FC236}">
                  <a16:creationId xmlns:a16="http://schemas.microsoft.com/office/drawing/2014/main" id="{5C4C5E75-3742-477E-BD06-48DC67F70253}"/>
                </a:ext>
              </a:extLst>
            </p:cNvPr>
            <p:cNvSpPr/>
            <p:nvPr/>
          </p:nvSpPr>
          <p:spPr>
            <a:xfrm>
              <a:off x="4442200" y="877934"/>
              <a:ext cx="445937" cy="236157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/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830F14D9-E721-4A0B-8261-AD6A4FC97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42" y="759097"/>
                  <a:ext cx="288284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/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AD0E6765-71EF-4552-A5DC-294066482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44" y="1159207"/>
                  <a:ext cx="55354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/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EB872AA5-784A-47A5-AA0B-C343B973F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450" y="1141954"/>
                  <a:ext cx="553549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495" r="-131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672DEFE-54B4-44EE-9364-E399E72EB5DF}"/>
              </a:ext>
            </a:extLst>
          </p:cNvPr>
          <p:cNvSpPr txBox="1"/>
          <p:nvPr/>
        </p:nvSpPr>
        <p:spPr>
          <a:xfrm>
            <a:off x="5036450" y="3025135"/>
            <a:ext cx="361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of stuck as saddle point is almost zero.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44F7597-4D1C-41B6-8443-D5E7B0AD4346}"/>
              </a:ext>
            </a:extLst>
          </p:cNvPr>
          <p:cNvSpPr txBox="1"/>
          <p:nvPr/>
        </p:nvSpPr>
        <p:spPr>
          <a:xfrm>
            <a:off x="6843771" y="3826982"/>
            <a:ext cx="198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Easy to escape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/>
              <p:nvPr/>
            </p:nvSpPr>
            <p:spPr>
              <a:xfrm>
                <a:off x="3459597" y="1855666"/>
                <a:ext cx="2030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6B94572-C21A-4948-A52F-B5776FACB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97" y="1855666"/>
                <a:ext cx="2030620" cy="369332"/>
              </a:xfrm>
              <a:prstGeom prst="rect">
                <a:avLst/>
              </a:prstGeom>
              <a:blipFill>
                <a:blip r:embed="rId17"/>
                <a:stretch>
                  <a:fillRect l="-1201" r="-90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1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32CF9C3-4B9B-4AB1-A0C5-118F8FFF697D}"/>
                  </a:ext>
                </a:extLst>
              </p:cNvPr>
              <p:cNvSpPr txBox="1"/>
              <p:nvPr/>
            </p:nvSpPr>
            <p:spPr>
              <a:xfrm>
                <a:off x="480051" y="983707"/>
                <a:ext cx="2733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32CF9C3-4B9B-4AB1-A0C5-118F8FFF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" y="983707"/>
                <a:ext cx="2733056" cy="369332"/>
              </a:xfrm>
              <a:prstGeom prst="rect">
                <a:avLst/>
              </a:prstGeom>
              <a:blipFill>
                <a:blip r:embed="rId2"/>
                <a:stretch>
                  <a:fillRect l="-67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2C2C8C-D011-44E1-9BC7-38F7544572B7}"/>
                  </a:ext>
                </a:extLst>
              </p:cNvPr>
              <p:cNvSpPr txBox="1"/>
              <p:nvPr/>
            </p:nvSpPr>
            <p:spPr>
              <a:xfrm>
                <a:off x="358527" y="1715995"/>
                <a:ext cx="4240456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2C2C8C-D011-44E1-9BC7-38F75445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27" y="1715995"/>
                <a:ext cx="4240456" cy="762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ED5212-48BC-4E90-A8DF-521D52BD4E44}"/>
                  </a:ext>
                </a:extLst>
              </p:cNvPr>
              <p:cNvSpPr txBox="1"/>
              <p:nvPr/>
            </p:nvSpPr>
            <p:spPr>
              <a:xfrm>
                <a:off x="358527" y="4191780"/>
                <a:ext cx="2755498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ED5212-48BC-4E90-A8DF-521D52BD4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27" y="4191780"/>
                <a:ext cx="2755498" cy="801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C919A8C-2F6B-46E0-960A-DC97B10C7E94}"/>
                  </a:ext>
                </a:extLst>
              </p:cNvPr>
              <p:cNvSpPr txBox="1"/>
              <p:nvPr/>
            </p:nvSpPr>
            <p:spPr>
              <a:xfrm>
                <a:off x="425370" y="5072727"/>
                <a:ext cx="4448590" cy="801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C919A8C-2F6B-46E0-960A-DC97B10C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70" y="5072727"/>
                <a:ext cx="4448590" cy="801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5A8E631B-1FA6-4B7E-845F-C82DB817A233}"/>
              </a:ext>
            </a:extLst>
          </p:cNvPr>
          <p:cNvSpPr txBox="1"/>
          <p:nvPr/>
        </p:nvSpPr>
        <p:spPr>
          <a:xfrm>
            <a:off x="228962" y="302931"/>
            <a:ext cx="252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2-hidden layers</a:t>
            </a:r>
            <a:endParaRPr lang="zh-TW" altLang="en-US" sz="2800" b="1" i="1" u="sng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C0840E8-D8FD-4719-8A26-4EE6B59BA18E}"/>
              </a:ext>
            </a:extLst>
          </p:cNvPr>
          <p:cNvSpPr/>
          <p:nvPr/>
        </p:nvSpPr>
        <p:spPr>
          <a:xfrm>
            <a:off x="4356596" y="706431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C203A12-7839-41F9-AC75-9976104076B3}"/>
              </a:ext>
            </a:extLst>
          </p:cNvPr>
          <p:cNvCxnSpPr>
            <a:cxnSpLocks/>
          </p:cNvCxnSpPr>
          <p:nvPr/>
        </p:nvCxnSpPr>
        <p:spPr>
          <a:xfrm>
            <a:off x="3778364" y="102714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98DF0AC-C7FF-404D-8535-70AD3FB2A39F}"/>
              </a:ext>
            </a:extLst>
          </p:cNvPr>
          <p:cNvCxnSpPr>
            <a:cxnSpLocks/>
          </p:cNvCxnSpPr>
          <p:nvPr/>
        </p:nvCxnSpPr>
        <p:spPr>
          <a:xfrm flipV="1">
            <a:off x="4477405" y="805423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CF92F1F9-97F5-4E96-B083-2710D7CBDDD7}"/>
              </a:ext>
            </a:extLst>
          </p:cNvPr>
          <p:cNvSpPr/>
          <p:nvPr/>
        </p:nvSpPr>
        <p:spPr>
          <a:xfrm>
            <a:off x="5613896" y="706431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CB31C62-E7FF-4CE4-B415-3749C4FF94EE}"/>
              </a:ext>
            </a:extLst>
          </p:cNvPr>
          <p:cNvCxnSpPr>
            <a:cxnSpLocks/>
          </p:cNvCxnSpPr>
          <p:nvPr/>
        </p:nvCxnSpPr>
        <p:spPr>
          <a:xfrm>
            <a:off x="5035664" y="102714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B543A8F-193F-432D-8041-1CC8D6251068}"/>
              </a:ext>
            </a:extLst>
          </p:cNvPr>
          <p:cNvCxnSpPr>
            <a:cxnSpLocks/>
          </p:cNvCxnSpPr>
          <p:nvPr/>
        </p:nvCxnSpPr>
        <p:spPr>
          <a:xfrm flipV="1">
            <a:off x="5734705" y="805423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112DDB6-1F8F-4E26-B971-1AFC616BD10A}"/>
              </a:ext>
            </a:extLst>
          </p:cNvPr>
          <p:cNvCxnSpPr>
            <a:cxnSpLocks/>
          </p:cNvCxnSpPr>
          <p:nvPr/>
        </p:nvCxnSpPr>
        <p:spPr>
          <a:xfrm>
            <a:off x="7537096" y="1049973"/>
            <a:ext cx="3667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21E3CB5-E073-4518-B4FE-AFD0DC97245F}"/>
                  </a:ext>
                </a:extLst>
              </p:cNvPr>
              <p:cNvSpPr txBox="1"/>
              <p:nvPr/>
            </p:nvSpPr>
            <p:spPr>
              <a:xfrm>
                <a:off x="3874344" y="562562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C21E3CB5-E073-4518-B4FE-AFD0DC972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44" y="562562"/>
                <a:ext cx="421847" cy="369332"/>
              </a:xfrm>
              <a:prstGeom prst="rect">
                <a:avLst/>
              </a:prstGeom>
              <a:blipFill>
                <a:blip r:embed="rId6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639E4DF-608D-42F8-9AB1-3CEC16BCBB70}"/>
                  </a:ext>
                </a:extLst>
              </p:cNvPr>
              <p:cNvSpPr txBox="1"/>
              <p:nvPr/>
            </p:nvSpPr>
            <p:spPr>
              <a:xfrm>
                <a:off x="5115580" y="593142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639E4DF-608D-42F8-9AB1-3CEC16BC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580" y="593142"/>
                <a:ext cx="428964" cy="369332"/>
              </a:xfrm>
              <a:prstGeom prst="rect">
                <a:avLst/>
              </a:prstGeom>
              <a:blipFill>
                <a:blip r:embed="rId7"/>
                <a:stretch>
                  <a:fillRect l="-8451" r="-42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676538-C1BE-4D28-83EF-62229962F58F}"/>
                  </a:ext>
                </a:extLst>
              </p:cNvPr>
              <p:cNvSpPr txBox="1"/>
              <p:nvPr/>
            </p:nvSpPr>
            <p:spPr>
              <a:xfrm>
                <a:off x="3491298" y="81938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676538-C1BE-4D28-83EF-62229962F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8" y="819380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61FE351-99F0-4903-963A-471C61F80161}"/>
                  </a:ext>
                </a:extLst>
              </p:cNvPr>
              <p:cNvSpPr txBox="1"/>
              <p:nvPr/>
            </p:nvSpPr>
            <p:spPr>
              <a:xfrm>
                <a:off x="7921410" y="830280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61FE351-99F0-4903-963A-471C61F8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10" y="830280"/>
                <a:ext cx="245708" cy="369332"/>
              </a:xfrm>
              <a:prstGeom prst="rect">
                <a:avLst/>
              </a:prstGeom>
              <a:blipFill>
                <a:blip r:embed="rId9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號: 左-右雙向 24">
            <a:extLst>
              <a:ext uri="{FF2B5EF4-FFF2-40B4-BE49-F238E27FC236}">
                <a16:creationId xmlns:a16="http://schemas.microsoft.com/office/drawing/2014/main" id="{88A1EC52-B6CD-43E9-A28E-1CC2AD84C473}"/>
              </a:ext>
            </a:extLst>
          </p:cNvPr>
          <p:cNvSpPr/>
          <p:nvPr/>
        </p:nvSpPr>
        <p:spPr>
          <a:xfrm>
            <a:off x="8184719" y="931894"/>
            <a:ext cx="445937" cy="236157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2FCBF2-381F-42B6-A0A5-19A1AF91CDC4}"/>
                  </a:ext>
                </a:extLst>
              </p:cNvPr>
              <p:cNvSpPr txBox="1"/>
              <p:nvPr/>
            </p:nvSpPr>
            <p:spPr>
              <a:xfrm>
                <a:off x="8648257" y="815639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792FCBF2-381F-42B6-A0A5-19A1AF91C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257" y="815639"/>
                <a:ext cx="2882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橢圓 28">
            <a:extLst>
              <a:ext uri="{FF2B5EF4-FFF2-40B4-BE49-F238E27FC236}">
                <a16:creationId xmlns:a16="http://schemas.microsoft.com/office/drawing/2014/main" id="{807B9AB5-A30A-4A7F-A48A-F6B892D98D54}"/>
              </a:ext>
            </a:extLst>
          </p:cNvPr>
          <p:cNvSpPr/>
          <p:nvPr/>
        </p:nvSpPr>
        <p:spPr>
          <a:xfrm>
            <a:off x="6871196" y="708057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71EDE87-8A7C-4DCA-8D17-08F90E4D08FF}"/>
              </a:ext>
            </a:extLst>
          </p:cNvPr>
          <p:cNvCxnSpPr>
            <a:cxnSpLocks/>
          </p:cNvCxnSpPr>
          <p:nvPr/>
        </p:nvCxnSpPr>
        <p:spPr>
          <a:xfrm>
            <a:off x="6292964" y="102877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DF3EC1F-2FF7-47F1-8C14-BDB98A5C6B56}"/>
              </a:ext>
            </a:extLst>
          </p:cNvPr>
          <p:cNvCxnSpPr>
            <a:cxnSpLocks/>
          </p:cNvCxnSpPr>
          <p:nvPr/>
        </p:nvCxnSpPr>
        <p:spPr>
          <a:xfrm flipV="1">
            <a:off x="6992005" y="807049"/>
            <a:ext cx="396555" cy="4401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FB9A8BD-4710-4F53-9249-90C8D104740A}"/>
                  </a:ext>
                </a:extLst>
              </p:cNvPr>
              <p:cNvSpPr txBox="1"/>
              <p:nvPr/>
            </p:nvSpPr>
            <p:spPr>
              <a:xfrm>
                <a:off x="6372880" y="594768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3FB9A8BD-4710-4F53-9249-90C8D104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880" y="594768"/>
                <a:ext cx="428964" cy="369332"/>
              </a:xfrm>
              <a:prstGeom prst="rect">
                <a:avLst/>
              </a:prstGeom>
              <a:blipFill>
                <a:blip r:embed="rId11"/>
                <a:stretch>
                  <a:fillRect l="-8451" r="-422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4709517-CFE7-400C-91F9-2A64248CE491}"/>
                  </a:ext>
                </a:extLst>
              </p:cNvPr>
              <p:cNvSpPr txBox="1"/>
              <p:nvPr/>
            </p:nvSpPr>
            <p:spPr>
              <a:xfrm>
                <a:off x="358527" y="2518495"/>
                <a:ext cx="4327595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4709517-CFE7-400C-91F9-2A64248C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27" y="2518495"/>
                <a:ext cx="4327595" cy="762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FB53C9B-6530-4AB5-9797-2077421D371C}"/>
                  </a:ext>
                </a:extLst>
              </p:cNvPr>
              <p:cNvSpPr txBox="1"/>
              <p:nvPr/>
            </p:nvSpPr>
            <p:spPr>
              <a:xfrm>
                <a:off x="347302" y="3326323"/>
                <a:ext cx="4327595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FB53C9B-6530-4AB5-9797-2077421D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" y="3326323"/>
                <a:ext cx="4327595" cy="7627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D722898-7328-4E29-ACDB-310FD9A8C0ED}"/>
                  </a:ext>
                </a:extLst>
              </p:cNvPr>
              <p:cNvSpPr txBox="1"/>
              <p:nvPr/>
            </p:nvSpPr>
            <p:spPr>
              <a:xfrm>
                <a:off x="4994771" y="2137995"/>
                <a:ext cx="25923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D722898-7328-4E29-ACDB-310FD9A8C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71" y="2137995"/>
                <a:ext cx="2592376" cy="369332"/>
              </a:xfrm>
              <a:prstGeom prst="rect">
                <a:avLst/>
              </a:prstGeom>
              <a:blipFill>
                <a:blip r:embed="rId14"/>
                <a:stretch>
                  <a:fillRect r="-70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DBC2B65-464B-417C-BF76-FE2023B66AC4}"/>
                  </a:ext>
                </a:extLst>
              </p:cNvPr>
              <p:cNvSpPr txBox="1"/>
              <p:nvPr/>
            </p:nvSpPr>
            <p:spPr>
              <a:xfrm>
                <a:off x="5734705" y="2801964"/>
                <a:ext cx="207345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DBC2B65-464B-417C-BF76-FE2023B6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705" y="2801964"/>
                <a:ext cx="2073453" cy="9766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C82AED6-B985-47B0-8622-5C478114A0E1}"/>
                  </a:ext>
                </a:extLst>
              </p:cNvPr>
              <p:cNvSpPr txBox="1"/>
              <p:nvPr/>
            </p:nvSpPr>
            <p:spPr>
              <a:xfrm>
                <a:off x="5001408" y="4380678"/>
                <a:ext cx="2805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C82AED6-B985-47B0-8622-5C478114A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08" y="4380678"/>
                <a:ext cx="2805127" cy="369332"/>
              </a:xfrm>
              <a:prstGeom prst="rect">
                <a:avLst/>
              </a:prstGeom>
              <a:blipFill>
                <a:blip r:embed="rId16"/>
                <a:stretch>
                  <a:fillRect l="-868" r="-173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0B6973-80FF-4FE8-B6CF-8F3073B4D74E}"/>
                  </a:ext>
                </a:extLst>
              </p:cNvPr>
              <p:cNvSpPr txBox="1"/>
              <p:nvPr/>
            </p:nvSpPr>
            <p:spPr>
              <a:xfrm>
                <a:off x="5733082" y="5098336"/>
                <a:ext cx="253191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0B6973-80FF-4FE8-B6CF-8F3073B4D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082" y="5098336"/>
                <a:ext cx="2531912" cy="9766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>
            <a:extLst>
              <a:ext uri="{FF2B5EF4-FFF2-40B4-BE49-F238E27FC236}">
                <a16:creationId xmlns:a16="http://schemas.microsoft.com/office/drawing/2014/main" id="{E8140C0E-2BC6-4C86-97C2-BE62DE54E2E3}"/>
              </a:ext>
            </a:extLst>
          </p:cNvPr>
          <p:cNvSpPr txBox="1"/>
          <p:nvPr/>
        </p:nvSpPr>
        <p:spPr>
          <a:xfrm>
            <a:off x="6389570" y="6165022"/>
            <a:ext cx="276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Saddle point</a:t>
            </a:r>
            <a:endParaRPr lang="zh-TW" altLang="en-US" sz="24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1F7B7EB-C120-4097-BC6A-3FC8259D2517}"/>
              </a:ext>
            </a:extLst>
          </p:cNvPr>
          <p:cNvSpPr txBox="1"/>
          <p:nvPr/>
        </p:nvSpPr>
        <p:spPr>
          <a:xfrm>
            <a:off x="6519201" y="3823400"/>
            <a:ext cx="276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 flat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6017F23-D890-4D7A-BDFE-7C1E86F54868}"/>
                  </a:ext>
                </a:extLst>
              </p:cNvPr>
              <p:cNvSpPr txBox="1"/>
              <p:nvPr/>
            </p:nvSpPr>
            <p:spPr>
              <a:xfrm>
                <a:off x="4998442" y="1639243"/>
                <a:ext cx="1712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6017F23-D890-4D7A-BDFE-7C1E86F5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442" y="1639243"/>
                <a:ext cx="1712007" cy="369332"/>
              </a:xfrm>
              <a:prstGeom prst="rect">
                <a:avLst/>
              </a:prstGeom>
              <a:blipFill>
                <a:blip r:embed="rId18"/>
                <a:stretch>
                  <a:fillRect l="-2135" r="-355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字方塊 38">
            <a:extLst>
              <a:ext uri="{FF2B5EF4-FFF2-40B4-BE49-F238E27FC236}">
                <a16:creationId xmlns:a16="http://schemas.microsoft.com/office/drawing/2014/main" id="{FDC03662-71FD-4D54-876B-18EB5BAA7191}"/>
              </a:ext>
            </a:extLst>
          </p:cNvPr>
          <p:cNvSpPr txBox="1"/>
          <p:nvPr/>
        </p:nvSpPr>
        <p:spPr>
          <a:xfrm>
            <a:off x="6497445" y="1576624"/>
            <a:ext cx="276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global minima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C826BE3-0096-44F0-9544-0DB9BD96B450}"/>
              </a:ext>
            </a:extLst>
          </p:cNvPr>
          <p:cNvSpPr txBox="1"/>
          <p:nvPr/>
        </p:nvSpPr>
        <p:spPr>
          <a:xfrm>
            <a:off x="1658706" y="5886930"/>
            <a:ext cx="388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All minima are global, some critical points are “bad”.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36" grpId="0"/>
      <p:bldP spid="3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7B51B-C801-473F-94B5-2A0FB50B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 hidden layers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030818-A40D-4227-9645-5B30E7912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2F2BB9CA-C354-4287-B452-9292E0DDB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2455"/>
              </p:ext>
            </p:extLst>
          </p:nvPr>
        </p:nvGraphicFramePr>
        <p:xfrm>
          <a:off x="4572000" y="31299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5D8AF19E-27F4-4934-BE1D-6A6855B2A7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95250" y="2066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85E1E75E-B71A-4E91-A9CD-0BC03DA7D0C1}"/>
              </a:ext>
            </a:extLst>
          </p:cNvPr>
          <p:cNvSpPr txBox="1"/>
          <p:nvPr/>
        </p:nvSpPr>
        <p:spPr>
          <a:xfrm>
            <a:off x="3224348" y="5969653"/>
            <a:ext cx="269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10-hidden layers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8296CAB-A99F-4CF1-AA65-C2D5E37A9D9E}"/>
                  </a:ext>
                </a:extLst>
              </p:cNvPr>
              <p:cNvSpPr txBox="1"/>
              <p:nvPr/>
            </p:nvSpPr>
            <p:spPr>
              <a:xfrm>
                <a:off x="5914908" y="1638572"/>
                <a:ext cx="3931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8296CAB-A99F-4CF1-AA65-C2D5E37A9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08" y="1638572"/>
                <a:ext cx="393121" cy="369332"/>
              </a:xfrm>
              <a:prstGeom prst="rect">
                <a:avLst/>
              </a:prstGeom>
              <a:blipFill>
                <a:blip r:embed="rId4"/>
                <a:stretch>
                  <a:fillRect l="-16923" r="-461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BDCBD21-07BA-49FF-AFEF-E7151093B646}"/>
                  </a:ext>
                </a:extLst>
              </p:cNvPr>
              <p:cNvSpPr txBox="1"/>
              <p:nvPr/>
            </p:nvSpPr>
            <p:spPr>
              <a:xfrm>
                <a:off x="8010408" y="2153632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BDCBD21-07BA-49FF-AFEF-E7151093B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408" y="2153632"/>
                <a:ext cx="399725" cy="369332"/>
              </a:xfrm>
              <a:prstGeom prst="rect">
                <a:avLst/>
              </a:prstGeom>
              <a:blipFill>
                <a:blip r:embed="rId5"/>
                <a:stretch>
                  <a:fillRect l="-16667" r="-45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>
            <a:extLst>
              <a:ext uri="{FF2B5EF4-FFF2-40B4-BE49-F238E27FC236}">
                <a16:creationId xmlns:a16="http://schemas.microsoft.com/office/drawing/2014/main" id="{5ED25B4F-D53C-4B96-B13F-000BA9135D0F}"/>
              </a:ext>
            </a:extLst>
          </p:cNvPr>
          <p:cNvSpPr/>
          <p:nvPr/>
        </p:nvSpPr>
        <p:spPr>
          <a:xfrm>
            <a:off x="5781179" y="2007904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92944F4-041E-4BA0-A530-6A4699893588}"/>
              </a:ext>
            </a:extLst>
          </p:cNvPr>
          <p:cNvSpPr/>
          <p:nvPr/>
        </p:nvSpPr>
        <p:spPr>
          <a:xfrm>
            <a:off x="7943543" y="2538685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6B08D20-8192-4ADB-BBA1-DFFDA5A143C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912274" y="2083949"/>
            <a:ext cx="2050853" cy="4743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031D779F-73B1-4B68-AA4F-9183591744E2}"/>
              </a:ext>
            </a:extLst>
          </p:cNvPr>
          <p:cNvSpPr/>
          <p:nvPr/>
        </p:nvSpPr>
        <p:spPr>
          <a:xfrm>
            <a:off x="6957336" y="2148190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DA7D489-7D88-4867-B324-781A18BEEFDE}"/>
              </a:ext>
            </a:extLst>
          </p:cNvPr>
          <p:cNvSpPr txBox="1"/>
          <p:nvPr/>
        </p:nvSpPr>
        <p:spPr>
          <a:xfrm>
            <a:off x="6750584" y="1655708"/>
            <a:ext cx="121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origin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872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0F24EB-02E2-49F5-8BE5-38DC7A5B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16C91C-259B-4349-B717-FA855FA5C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687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F1E62A-871A-4145-9A5E-EA513FF1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Linear Network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391D31-8406-476A-8DAF-8DAFB2D9019C}"/>
              </a:ext>
            </a:extLst>
          </p:cNvPr>
          <p:cNvSpPr/>
          <p:nvPr/>
        </p:nvSpPr>
        <p:spPr>
          <a:xfrm>
            <a:off x="8473440" y="2010938"/>
            <a:ext cx="228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F32B1C8-A4B9-4AF2-B990-2EDE8CA08C03}"/>
                  </a:ext>
                </a:extLst>
              </p:cNvPr>
              <p:cNvSpPr txBox="1"/>
              <p:nvPr/>
            </p:nvSpPr>
            <p:spPr>
              <a:xfrm>
                <a:off x="771763" y="3525481"/>
                <a:ext cx="3977499" cy="475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F32B1C8-A4B9-4AF2-B990-2EDE8CA08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63" y="3525481"/>
                <a:ext cx="3977499" cy="475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53C437FB-EC4C-416E-A994-7B2B4F9F1335}"/>
              </a:ext>
            </a:extLst>
          </p:cNvPr>
          <p:cNvSpPr/>
          <p:nvPr/>
        </p:nvSpPr>
        <p:spPr>
          <a:xfrm>
            <a:off x="2087880" y="1995698"/>
            <a:ext cx="228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y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50CE30-18A2-4B52-BA99-B0DA0E21B261}"/>
              </a:ext>
            </a:extLst>
          </p:cNvPr>
          <p:cNvSpPr/>
          <p:nvPr/>
        </p:nvSpPr>
        <p:spPr>
          <a:xfrm>
            <a:off x="2908705" y="1995698"/>
            <a:ext cx="105537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</a:t>
            </a:r>
            <a:r>
              <a:rPr lang="en-US" altLang="zh-TW" sz="2800" baseline="30000" dirty="0"/>
              <a:t>K</a:t>
            </a:r>
            <a:endParaRPr lang="zh-TW" altLang="en-US" sz="2800" baseline="30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BC602C-8BFE-4727-BD87-8F48BA03BA0C}"/>
              </a:ext>
            </a:extLst>
          </p:cNvPr>
          <p:cNvSpPr/>
          <p:nvPr/>
        </p:nvSpPr>
        <p:spPr>
          <a:xfrm>
            <a:off x="6827520" y="1995698"/>
            <a:ext cx="105537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</a:t>
            </a:r>
            <a:r>
              <a:rPr lang="en-US" altLang="zh-TW" sz="2800" baseline="30000" dirty="0"/>
              <a:t>1</a:t>
            </a:r>
            <a:endParaRPr lang="zh-TW" altLang="en-US" sz="2800" baseline="30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237612-688F-4891-9E34-F3C9DC968BA8}"/>
              </a:ext>
            </a:extLst>
          </p:cNvPr>
          <p:cNvSpPr/>
          <p:nvPr/>
        </p:nvSpPr>
        <p:spPr>
          <a:xfrm>
            <a:off x="5347677" y="1995698"/>
            <a:ext cx="105537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</a:t>
            </a:r>
            <a:r>
              <a:rPr lang="en-US" altLang="zh-TW" sz="2800" baseline="30000" dirty="0"/>
              <a:t>2</a:t>
            </a:r>
            <a:endParaRPr lang="zh-TW" altLang="en-US" sz="2800" baseline="30000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D5362BA-2B9B-42AB-B79E-3846D21815D1}"/>
              </a:ext>
            </a:extLst>
          </p:cNvPr>
          <p:cNvCxnSpPr/>
          <p:nvPr/>
        </p:nvCxnSpPr>
        <p:spPr>
          <a:xfrm flipH="1">
            <a:off x="6427698" y="2498618"/>
            <a:ext cx="350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39F5391B-8124-4440-A13C-0EC21EAA5715}"/>
              </a:ext>
            </a:extLst>
          </p:cNvPr>
          <p:cNvCxnSpPr/>
          <p:nvPr/>
        </p:nvCxnSpPr>
        <p:spPr>
          <a:xfrm flipH="1">
            <a:off x="4949417" y="2498618"/>
            <a:ext cx="350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D23F7F0-E917-45E0-AC42-DCCE566D7421}"/>
              </a:ext>
            </a:extLst>
          </p:cNvPr>
          <p:cNvSpPr txBox="1"/>
          <p:nvPr/>
        </p:nvSpPr>
        <p:spPr>
          <a:xfrm>
            <a:off x="4373879" y="2152583"/>
            <a:ext cx="64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…..</a:t>
            </a:r>
            <a:endParaRPr lang="zh-TW" altLang="en-US" sz="28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0F4E541-6E33-4D0F-86B8-4793EB5D616F}"/>
              </a:ext>
            </a:extLst>
          </p:cNvPr>
          <p:cNvCxnSpPr/>
          <p:nvPr/>
        </p:nvCxnSpPr>
        <p:spPr>
          <a:xfrm flipH="1">
            <a:off x="4023359" y="2498618"/>
            <a:ext cx="350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C083BE1-0A78-4E53-B98A-99A53D262F1B}"/>
              </a:ext>
            </a:extLst>
          </p:cNvPr>
          <p:cNvCxnSpPr>
            <a:cxnSpLocks/>
          </p:cNvCxnSpPr>
          <p:nvPr/>
        </p:nvCxnSpPr>
        <p:spPr>
          <a:xfrm flipH="1">
            <a:off x="2360065" y="2498618"/>
            <a:ext cx="5486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4C19467-5247-4374-9A65-4FFD838CC2A0}"/>
              </a:ext>
            </a:extLst>
          </p:cNvPr>
          <p:cNvCxnSpPr>
            <a:cxnSpLocks/>
          </p:cNvCxnSpPr>
          <p:nvPr/>
        </p:nvCxnSpPr>
        <p:spPr>
          <a:xfrm flipH="1">
            <a:off x="7898130" y="2506238"/>
            <a:ext cx="5486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CDB124B-DD83-43D9-B866-0EFDC9CFA79C}"/>
                  </a:ext>
                </a:extLst>
              </p:cNvPr>
              <p:cNvSpPr txBox="1"/>
              <p:nvPr/>
            </p:nvSpPr>
            <p:spPr>
              <a:xfrm>
                <a:off x="5075369" y="3306548"/>
                <a:ext cx="3439980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3CDB124B-DD83-43D9-B866-0EFDC9CF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69" y="3306548"/>
                <a:ext cx="3439980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68F7564-6C83-43FF-8026-FB44097ACD42}"/>
                  </a:ext>
                </a:extLst>
              </p:cNvPr>
              <p:cNvSpPr/>
              <p:nvPr/>
            </p:nvSpPr>
            <p:spPr>
              <a:xfrm>
                <a:off x="976463" y="1995698"/>
                <a:ext cx="228600" cy="9906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68F7564-6C83-43FF-8026-FB44097AC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63" y="1995698"/>
                <a:ext cx="228600" cy="990600"/>
              </a:xfrm>
              <a:prstGeom prst="rect">
                <a:avLst/>
              </a:prstGeom>
              <a:blipFill>
                <a:blip r:embed="rId5"/>
                <a:stretch>
                  <a:fillRect l="-4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左-右雙向 21">
            <a:extLst>
              <a:ext uri="{FF2B5EF4-FFF2-40B4-BE49-F238E27FC236}">
                <a16:creationId xmlns:a16="http://schemas.microsoft.com/office/drawing/2014/main" id="{40288426-C18C-4951-B133-CB9DA1D21A04}"/>
              </a:ext>
            </a:extLst>
          </p:cNvPr>
          <p:cNvSpPr/>
          <p:nvPr/>
        </p:nvSpPr>
        <p:spPr>
          <a:xfrm>
            <a:off x="1281263" y="2380043"/>
            <a:ext cx="730417" cy="2895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DC1B386-9BF4-4C84-BC87-18E33EA6C563}"/>
                  </a:ext>
                </a:extLst>
              </p:cNvPr>
              <p:cNvSpPr txBox="1"/>
              <p:nvPr/>
            </p:nvSpPr>
            <p:spPr>
              <a:xfrm>
                <a:off x="3114232" y="4329329"/>
                <a:ext cx="5522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Hidden layer size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Input dim, output dim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DC1B386-9BF4-4C84-BC87-18E33EA6C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32" y="4329329"/>
                <a:ext cx="5522259" cy="461665"/>
              </a:xfrm>
              <a:prstGeom prst="rect">
                <a:avLst/>
              </a:prstGeom>
              <a:blipFill>
                <a:blip r:embed="rId6"/>
                <a:stretch>
                  <a:fillRect l="-176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A57F035F-2098-41BC-8F75-C95BFF2C55F1}"/>
              </a:ext>
            </a:extLst>
          </p:cNvPr>
          <p:cNvSpPr txBox="1"/>
          <p:nvPr/>
        </p:nvSpPr>
        <p:spPr>
          <a:xfrm>
            <a:off x="1988132" y="5388752"/>
            <a:ext cx="552225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More than two hidden layers can produce saddle point without negative eigenvalues.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85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A0747-CA6A-4DAF-8D55-66F61AF0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FF6436-4AFD-44D9-A327-69BECBB1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/>
              <a:t>Kenji Kawaguchi, Deep Learning without Poor Local Minima, NIPS, 2016</a:t>
            </a:r>
          </a:p>
          <a:p>
            <a:r>
              <a:rPr lang="en-US" altLang="zh-TW" sz="1800" dirty="0" err="1"/>
              <a:t>Haihao</a:t>
            </a:r>
            <a:r>
              <a:rPr lang="en-US" altLang="zh-TW" sz="1800" dirty="0"/>
              <a:t> Lu, Kenji Kawaguchi, Depth Creates No Bad Local Minima,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r>
              <a:rPr lang="de-DE" altLang="zh-TW" sz="1800" dirty="0"/>
              <a:t>Thomas Laurent, James von Brecht, </a:t>
            </a:r>
            <a:r>
              <a:rPr lang="en-US" altLang="zh-TW" sz="1800" dirty="0"/>
              <a:t>Deep linear neural networks with arbitrary loss: All local minima are global,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r>
              <a:rPr lang="en-US" altLang="zh-TW" sz="1800" dirty="0"/>
              <a:t>Maher </a:t>
            </a:r>
            <a:r>
              <a:rPr lang="en-US" altLang="zh-TW" sz="1800" dirty="0" err="1"/>
              <a:t>Nouiehed</a:t>
            </a:r>
            <a:r>
              <a:rPr lang="en-US" altLang="zh-TW" sz="1800" dirty="0"/>
              <a:t>, Meisam </a:t>
            </a:r>
            <a:r>
              <a:rPr lang="en-US" altLang="zh-TW" sz="1800" dirty="0" err="1"/>
              <a:t>Razaviyayn</a:t>
            </a:r>
            <a:r>
              <a:rPr lang="en-US" altLang="zh-TW" sz="1800" dirty="0"/>
              <a:t>, Learning Deep Models: Critical Points and Local Openness,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2018 </a:t>
            </a:r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0828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8298180" cy="2387600"/>
          </a:xfrm>
        </p:spPr>
        <p:txBody>
          <a:bodyPr/>
          <a:lstStyle/>
          <a:p>
            <a:r>
              <a:rPr lang="en-US" altLang="zh-TW" dirty="0"/>
              <a:t>Non-linear Deep Network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F47874-C31D-462A-BCF9-80C94244A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Does it have local minima?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23BA04-6940-4CF9-ADA9-CEE77B4051F9}"/>
              </a:ext>
            </a:extLst>
          </p:cNvPr>
          <p:cNvSpPr/>
          <p:nvPr/>
        </p:nvSpPr>
        <p:spPr>
          <a:xfrm>
            <a:off x="959088" y="5212417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arial" panose="020B0604020202020204" pitchFamily="34" charset="0"/>
              </a:rPr>
              <a:t>證明事情不存在很難，證明事情存在相對容易</a:t>
            </a:r>
            <a:endParaRPr lang="zh-TW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D7AB1D-912D-40DB-BB33-AEC68985A5CA}"/>
              </a:ext>
            </a:extLst>
          </p:cNvPr>
          <p:cNvSpPr/>
          <p:nvPr/>
        </p:nvSpPr>
        <p:spPr>
          <a:xfrm>
            <a:off x="5208494" y="6040438"/>
            <a:ext cx="3935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TW" altLang="en-US" dirty="0"/>
            </a:br>
            <a:r>
              <a:rPr lang="zh-TW" altLang="en-US" dirty="0"/>
              <a:t>感謝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曾子家同學發現投影片上的錯字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031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DC279-B704-42C4-99D6-1FC47795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Even Simple Task can be Difficult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02719C0-5E5D-465E-9223-7BDE5BE6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4" y="4678281"/>
            <a:ext cx="8527391" cy="155106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337B3CC-146D-430F-952C-B4B563A01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9719"/>
            <a:ext cx="9144000" cy="22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10C89E-CC16-4118-88B3-7F659562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ReLU</a:t>
            </a:r>
            <a:r>
              <a:rPr lang="en-US" altLang="zh-TW" dirty="0"/>
              <a:t> has local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3D3F63-D24B-4F75-A0CC-3C4529F1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57" y="2215404"/>
            <a:ext cx="4305690" cy="317443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3B4E19E-02F3-4188-B6BC-A57A01D26ED5}"/>
              </a:ext>
            </a:extLst>
          </p:cNvPr>
          <p:cNvSpPr/>
          <p:nvPr/>
        </p:nvSpPr>
        <p:spPr>
          <a:xfrm>
            <a:off x="5707353" y="49941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288E238-CCF6-483F-8808-97236235F3F7}"/>
              </a:ext>
            </a:extLst>
          </p:cNvPr>
          <p:cNvCxnSpPr>
            <a:cxnSpLocks/>
          </p:cNvCxnSpPr>
          <p:nvPr/>
        </p:nvCxnSpPr>
        <p:spPr>
          <a:xfrm>
            <a:off x="6076685" y="690463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70D82E5-EB3D-4F61-B5AE-9AE5774133A8}"/>
              </a:ext>
            </a:extLst>
          </p:cNvPr>
          <p:cNvGrpSpPr/>
          <p:nvPr/>
        </p:nvGrpSpPr>
        <p:grpSpPr>
          <a:xfrm>
            <a:off x="5742971" y="874176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D21AD5B-A739-4C07-BEB8-CA96AD8B4D74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6B3A59D-CDAD-40C1-BDAC-5C78D7841BE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D088E9D2-E3D4-4878-92AF-C6A824C9984C}"/>
              </a:ext>
            </a:extLst>
          </p:cNvPr>
          <p:cNvGrpSpPr/>
          <p:nvPr/>
        </p:nvGrpSpPr>
        <p:grpSpPr>
          <a:xfrm>
            <a:off x="6498451" y="377524"/>
            <a:ext cx="638175" cy="638175"/>
            <a:chOff x="6564253" y="1816142"/>
            <a:chExt cx="638175" cy="638175"/>
          </a:xfrm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2EE46EA3-5040-4630-BA2A-29511CF934AB}"/>
                </a:ext>
              </a:extLst>
            </p:cNvPr>
            <p:cNvSpPr/>
            <p:nvPr/>
          </p:nvSpPr>
          <p:spPr>
            <a:xfrm>
              <a:off x="6564253" y="181614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27117E55-F356-4E70-B8E3-2F2709FA85B1}"/>
                </a:ext>
              </a:extLst>
            </p:cNvPr>
            <p:cNvGrpSpPr/>
            <p:nvPr/>
          </p:nvGrpSpPr>
          <p:grpSpPr>
            <a:xfrm>
              <a:off x="6608117" y="2005959"/>
              <a:ext cx="459145" cy="216188"/>
              <a:chOff x="1796442" y="4366794"/>
              <a:chExt cx="459145" cy="216188"/>
            </a:xfrm>
          </p:grpSpPr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D6A2A675-D6DE-4E8F-AFA0-E17437D871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13D14F2B-99E8-47D5-81AC-60EE414AD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B457FA71-7DA4-4454-A4B9-9ADA602DE01E}"/>
              </a:ext>
            </a:extLst>
          </p:cNvPr>
          <p:cNvCxnSpPr>
            <a:cxnSpLocks/>
          </p:cNvCxnSpPr>
          <p:nvPr/>
        </p:nvCxnSpPr>
        <p:spPr>
          <a:xfrm>
            <a:off x="7149326" y="704333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F2A4588-A85D-444E-A6E7-73FDB657920F}"/>
                  </a:ext>
                </a:extLst>
              </p:cNvPr>
              <p:cNvSpPr txBox="1"/>
              <p:nvPr/>
            </p:nvSpPr>
            <p:spPr>
              <a:xfrm>
                <a:off x="8597515" y="493288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9F2A4588-A85D-444E-A6E7-73FDB657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515" y="493288"/>
                <a:ext cx="245708" cy="369332"/>
              </a:xfrm>
              <a:prstGeom prst="rect">
                <a:avLst/>
              </a:prstGeom>
              <a:blipFill>
                <a:blip r:embed="rId3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9E688E78-F95F-4348-BC4F-5F64A94395E8}"/>
              </a:ext>
            </a:extLst>
          </p:cNvPr>
          <p:cNvSpPr/>
          <p:nvPr/>
        </p:nvSpPr>
        <p:spPr>
          <a:xfrm>
            <a:off x="7599533" y="51407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F3492FA3-DAE7-4330-BC2D-585A602AF72D}"/>
              </a:ext>
            </a:extLst>
          </p:cNvPr>
          <p:cNvGrpSpPr/>
          <p:nvPr/>
        </p:nvGrpSpPr>
        <p:grpSpPr>
          <a:xfrm>
            <a:off x="7617342" y="866107"/>
            <a:ext cx="333714" cy="653404"/>
            <a:chOff x="5009975" y="3353595"/>
            <a:chExt cx="333714" cy="653404"/>
          </a:xfrm>
        </p:grpSpPr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3CA3EC60-20D1-479B-8F3E-2B4AB931638A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2B96B51-BAB1-414B-A78F-918BFDD1562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3A56FE1-C41C-4253-A4E4-2D54C0BD4EB8}"/>
              </a:ext>
            </a:extLst>
          </p:cNvPr>
          <p:cNvCxnSpPr>
            <a:cxnSpLocks/>
          </p:cNvCxnSpPr>
          <p:nvPr/>
        </p:nvCxnSpPr>
        <p:spPr>
          <a:xfrm>
            <a:off x="7968865" y="70818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D77609A-44D5-4C11-81D5-E7B13003BFD5}"/>
                  </a:ext>
                </a:extLst>
              </p:cNvPr>
              <p:cNvSpPr txBox="1"/>
              <p:nvPr/>
            </p:nvSpPr>
            <p:spPr>
              <a:xfrm>
                <a:off x="4885207" y="424201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D77609A-44D5-4C11-81D5-E7B13003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07" y="424201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8E15C03-1CA2-4413-A28F-2F776CDA1D4D}"/>
              </a:ext>
            </a:extLst>
          </p:cNvPr>
          <p:cNvCxnSpPr>
            <a:cxnSpLocks/>
          </p:cNvCxnSpPr>
          <p:nvPr/>
        </p:nvCxnSpPr>
        <p:spPr>
          <a:xfrm>
            <a:off x="5130915" y="67543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ABD1B77E-F75B-45B1-B2EF-9EDD975B8846}"/>
              </a:ext>
            </a:extLst>
          </p:cNvPr>
          <p:cNvSpPr/>
          <p:nvPr/>
        </p:nvSpPr>
        <p:spPr>
          <a:xfrm>
            <a:off x="5785339" y="273657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A532F7A1-F224-4281-98E4-1CDC6B603FA8}"/>
              </a:ext>
            </a:extLst>
          </p:cNvPr>
          <p:cNvCxnSpPr>
            <a:cxnSpLocks/>
          </p:cNvCxnSpPr>
          <p:nvPr/>
        </p:nvCxnSpPr>
        <p:spPr>
          <a:xfrm>
            <a:off x="6154671" y="2927623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09F348E1-3C38-4494-A91E-5909FC5B734D}"/>
              </a:ext>
            </a:extLst>
          </p:cNvPr>
          <p:cNvGrpSpPr/>
          <p:nvPr/>
        </p:nvGrpSpPr>
        <p:grpSpPr>
          <a:xfrm>
            <a:off x="5820957" y="3111336"/>
            <a:ext cx="333714" cy="653404"/>
            <a:chOff x="5009975" y="3353595"/>
            <a:chExt cx="333714" cy="653404"/>
          </a:xfrm>
        </p:grpSpPr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4DDB0600-20BB-4577-BE91-6850B0BEB0D8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58410CC-9AC2-47F3-A795-DD9809027EE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7548CA4A-6608-40B9-B75C-2D2D6768F511}"/>
              </a:ext>
            </a:extLst>
          </p:cNvPr>
          <p:cNvGrpSpPr/>
          <p:nvPr/>
        </p:nvGrpSpPr>
        <p:grpSpPr>
          <a:xfrm>
            <a:off x="6576437" y="2614684"/>
            <a:ext cx="638175" cy="638175"/>
            <a:chOff x="6564253" y="1816142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8975DDA4-442C-4887-BC4E-4F0C69A53A7D}"/>
                </a:ext>
              </a:extLst>
            </p:cNvPr>
            <p:cNvSpPr/>
            <p:nvPr/>
          </p:nvSpPr>
          <p:spPr>
            <a:xfrm>
              <a:off x="6564253" y="181614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DA4CC833-A933-43FB-86A4-CF96A7D042E1}"/>
                </a:ext>
              </a:extLst>
            </p:cNvPr>
            <p:cNvGrpSpPr/>
            <p:nvPr/>
          </p:nvGrpSpPr>
          <p:grpSpPr>
            <a:xfrm>
              <a:off x="6608117" y="2005959"/>
              <a:ext cx="459145" cy="216188"/>
              <a:chOff x="1796442" y="4366794"/>
              <a:chExt cx="459145" cy="216188"/>
            </a:xfrm>
          </p:grpSpPr>
          <p:cxnSp>
            <p:nvCxnSpPr>
              <p:cNvPr id="56" name="直線單箭頭接點 55">
                <a:extLst>
                  <a:ext uri="{FF2B5EF4-FFF2-40B4-BE49-F238E27FC236}">
                    <a16:creationId xmlns:a16="http://schemas.microsoft.com/office/drawing/2014/main" id="{4C084E74-A0A7-402E-AEFD-EF581C7A2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單箭頭接點 56">
                <a:extLst>
                  <a:ext uri="{FF2B5EF4-FFF2-40B4-BE49-F238E27FC236}">
                    <a16:creationId xmlns:a16="http://schemas.microsoft.com/office/drawing/2014/main" id="{60E11F74-EE3B-4440-992D-80397B9D3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CA6F2D7C-A69F-4C97-A487-02B2D6D5E7F9}"/>
              </a:ext>
            </a:extLst>
          </p:cNvPr>
          <p:cNvCxnSpPr>
            <a:cxnSpLocks/>
          </p:cNvCxnSpPr>
          <p:nvPr/>
        </p:nvCxnSpPr>
        <p:spPr>
          <a:xfrm>
            <a:off x="7227312" y="2941493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CD1E5157-2F10-4243-AA60-D75A4E7D2DF7}"/>
                  </a:ext>
                </a:extLst>
              </p:cNvPr>
              <p:cNvSpPr txBox="1"/>
              <p:nvPr/>
            </p:nvSpPr>
            <p:spPr>
              <a:xfrm>
                <a:off x="8675501" y="2730448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CD1E5157-2F10-4243-AA60-D75A4E7D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501" y="2730448"/>
                <a:ext cx="245708" cy="369332"/>
              </a:xfrm>
              <a:prstGeom prst="rect">
                <a:avLst/>
              </a:prstGeom>
              <a:blipFill>
                <a:blip r:embed="rId5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>
            <a:extLst>
              <a:ext uri="{FF2B5EF4-FFF2-40B4-BE49-F238E27FC236}">
                <a16:creationId xmlns:a16="http://schemas.microsoft.com/office/drawing/2014/main" id="{08070C03-BC7B-41DC-8C8A-39095B2D3E24}"/>
              </a:ext>
            </a:extLst>
          </p:cNvPr>
          <p:cNvSpPr/>
          <p:nvPr/>
        </p:nvSpPr>
        <p:spPr>
          <a:xfrm>
            <a:off x="7677519" y="275123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985A9C4-4570-461A-B679-1498FE4A1055}"/>
              </a:ext>
            </a:extLst>
          </p:cNvPr>
          <p:cNvGrpSpPr/>
          <p:nvPr/>
        </p:nvGrpSpPr>
        <p:grpSpPr>
          <a:xfrm>
            <a:off x="7695328" y="3103267"/>
            <a:ext cx="333714" cy="653404"/>
            <a:chOff x="5009975" y="3353595"/>
            <a:chExt cx="333714" cy="653404"/>
          </a:xfrm>
        </p:grpSpPr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B9F13A45-3E15-4618-B96C-443E21B7FB25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45CDFE3-4B9F-43A2-825C-CF8C8B7BDFA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49581A36-EABB-4404-ABAF-FBD449C01BCF}"/>
              </a:ext>
            </a:extLst>
          </p:cNvPr>
          <p:cNvCxnSpPr>
            <a:cxnSpLocks/>
          </p:cNvCxnSpPr>
          <p:nvPr/>
        </p:nvCxnSpPr>
        <p:spPr>
          <a:xfrm>
            <a:off x="8046851" y="294534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FE17526-ECD5-4764-8EB5-C5C38D0AC75D}"/>
                  </a:ext>
                </a:extLst>
              </p:cNvPr>
              <p:cNvSpPr txBox="1"/>
              <p:nvPr/>
            </p:nvSpPr>
            <p:spPr>
              <a:xfrm>
                <a:off x="4963193" y="2661361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FE17526-ECD5-4764-8EB5-C5C38D0A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93" y="2661361"/>
                <a:ext cx="245708" cy="369332"/>
              </a:xfrm>
              <a:prstGeom prst="rect">
                <a:avLst/>
              </a:prstGeom>
              <a:blipFill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CED012F6-91E5-47DD-9BBC-6A73246F45A3}"/>
              </a:ext>
            </a:extLst>
          </p:cNvPr>
          <p:cNvCxnSpPr>
            <a:cxnSpLocks/>
          </p:cNvCxnSpPr>
          <p:nvPr/>
        </p:nvCxnSpPr>
        <p:spPr>
          <a:xfrm>
            <a:off x="5208901" y="291259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12FBE2CE-EC68-4FF0-8643-3DB686175D89}"/>
              </a:ext>
            </a:extLst>
          </p:cNvPr>
          <p:cNvSpPr txBox="1"/>
          <p:nvPr/>
        </p:nvSpPr>
        <p:spPr>
          <a:xfrm>
            <a:off x="7195193" y="2499615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20A71199-4633-4900-8CE4-F42A94DCA9D0}"/>
              </a:ext>
            </a:extLst>
          </p:cNvPr>
          <p:cNvSpPr txBox="1"/>
          <p:nvPr/>
        </p:nvSpPr>
        <p:spPr>
          <a:xfrm>
            <a:off x="7355612" y="3040348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C4E9AF1C-6E71-49F3-8BB9-87B812DCCE7F}"/>
              </a:ext>
            </a:extLst>
          </p:cNvPr>
          <p:cNvSpPr txBox="1"/>
          <p:nvPr/>
        </p:nvSpPr>
        <p:spPr>
          <a:xfrm>
            <a:off x="5416875" y="3030693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6A2DA0E4-119B-41A9-B548-25DA56477A74}"/>
              </a:ext>
            </a:extLst>
          </p:cNvPr>
          <p:cNvSpPr txBox="1"/>
          <p:nvPr/>
        </p:nvSpPr>
        <p:spPr>
          <a:xfrm>
            <a:off x="5184409" y="2474231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1872417-1B12-49DF-A328-2563F1E91F11}"/>
              </a:ext>
            </a:extLst>
          </p:cNvPr>
          <p:cNvSpPr/>
          <p:nvPr/>
        </p:nvSpPr>
        <p:spPr>
          <a:xfrm>
            <a:off x="5745874" y="466621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292FF5C2-A287-4115-8931-6D9F392EE5A0}"/>
              </a:ext>
            </a:extLst>
          </p:cNvPr>
          <p:cNvCxnSpPr>
            <a:cxnSpLocks/>
          </p:cNvCxnSpPr>
          <p:nvPr/>
        </p:nvCxnSpPr>
        <p:spPr>
          <a:xfrm>
            <a:off x="6115206" y="4857269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50EEC13B-41BA-4839-81A3-8DE6E89E93A7}"/>
              </a:ext>
            </a:extLst>
          </p:cNvPr>
          <p:cNvGrpSpPr/>
          <p:nvPr/>
        </p:nvGrpSpPr>
        <p:grpSpPr>
          <a:xfrm>
            <a:off x="5781492" y="5040982"/>
            <a:ext cx="333714" cy="653404"/>
            <a:chOff x="5009975" y="3353595"/>
            <a:chExt cx="333714" cy="653404"/>
          </a:xfrm>
        </p:grpSpPr>
        <p:cxnSp>
          <p:nvCxnSpPr>
            <p:cNvPr id="74" name="直線單箭頭接點 73">
              <a:extLst>
                <a:ext uri="{FF2B5EF4-FFF2-40B4-BE49-F238E27FC236}">
                  <a16:creationId xmlns:a16="http://schemas.microsoft.com/office/drawing/2014/main" id="{31698DFA-EC50-48EE-8F73-B72172B6A451}"/>
                </a:ext>
              </a:extLst>
            </p:cNvPr>
            <p:cNvCxnSpPr>
              <a:cxnSpLocks/>
              <a:stCxn id="7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CE3BE86E-8FE1-405B-91A1-EBFB08CCD4F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9F100BC2-EF9B-4BA6-9F8A-6AEC2C61652F}"/>
              </a:ext>
            </a:extLst>
          </p:cNvPr>
          <p:cNvGrpSpPr/>
          <p:nvPr/>
        </p:nvGrpSpPr>
        <p:grpSpPr>
          <a:xfrm>
            <a:off x="6536972" y="4544330"/>
            <a:ext cx="638175" cy="638175"/>
            <a:chOff x="6564253" y="1816142"/>
            <a:chExt cx="638175" cy="638175"/>
          </a:xfrm>
        </p:grpSpPr>
        <p:sp>
          <p:nvSpPr>
            <p:cNvPr id="77" name="橢圓 76">
              <a:extLst>
                <a:ext uri="{FF2B5EF4-FFF2-40B4-BE49-F238E27FC236}">
                  <a16:creationId xmlns:a16="http://schemas.microsoft.com/office/drawing/2014/main" id="{AFC439F7-3B88-49DF-94BE-961D36C173CC}"/>
                </a:ext>
              </a:extLst>
            </p:cNvPr>
            <p:cNvSpPr/>
            <p:nvPr/>
          </p:nvSpPr>
          <p:spPr>
            <a:xfrm>
              <a:off x="6564253" y="181614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9472771E-1D41-44E2-9B18-37FA382C3CA7}"/>
                </a:ext>
              </a:extLst>
            </p:cNvPr>
            <p:cNvGrpSpPr/>
            <p:nvPr/>
          </p:nvGrpSpPr>
          <p:grpSpPr>
            <a:xfrm>
              <a:off x="6608117" y="2005959"/>
              <a:ext cx="459145" cy="216188"/>
              <a:chOff x="1796442" y="4366794"/>
              <a:chExt cx="459145" cy="216188"/>
            </a:xfrm>
          </p:grpSpPr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23826390-24CD-4F93-8DFD-791B39C29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>
                <a:extLst>
                  <a:ext uri="{FF2B5EF4-FFF2-40B4-BE49-F238E27FC236}">
                    <a16:creationId xmlns:a16="http://schemas.microsoft.com/office/drawing/2014/main" id="{31A00B05-EA54-49C2-A25D-060F69CC28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21541CD-0F71-4DE5-A701-3AAE890FA0E3}"/>
              </a:ext>
            </a:extLst>
          </p:cNvPr>
          <p:cNvCxnSpPr>
            <a:cxnSpLocks/>
          </p:cNvCxnSpPr>
          <p:nvPr/>
        </p:nvCxnSpPr>
        <p:spPr>
          <a:xfrm>
            <a:off x="7187847" y="4871139"/>
            <a:ext cx="4257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E713EC2A-0196-4D01-8416-9ED1856792D2}"/>
                  </a:ext>
                </a:extLst>
              </p:cNvPr>
              <p:cNvSpPr txBox="1"/>
              <p:nvPr/>
            </p:nvSpPr>
            <p:spPr>
              <a:xfrm>
                <a:off x="8636036" y="466009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E713EC2A-0196-4D01-8416-9ED18567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36" y="4660094"/>
                <a:ext cx="245708" cy="369332"/>
              </a:xfrm>
              <a:prstGeom prst="rect">
                <a:avLst/>
              </a:prstGeom>
              <a:blipFill>
                <a:blip r:embed="rId7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82">
            <a:extLst>
              <a:ext uri="{FF2B5EF4-FFF2-40B4-BE49-F238E27FC236}">
                <a16:creationId xmlns:a16="http://schemas.microsoft.com/office/drawing/2014/main" id="{DE410718-BA28-45B2-B891-140B8EAEE2EC}"/>
              </a:ext>
            </a:extLst>
          </p:cNvPr>
          <p:cNvSpPr/>
          <p:nvPr/>
        </p:nvSpPr>
        <p:spPr>
          <a:xfrm>
            <a:off x="7638054" y="468087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D3E977E6-6EEF-4852-9BFE-9BD518D87406}"/>
              </a:ext>
            </a:extLst>
          </p:cNvPr>
          <p:cNvGrpSpPr/>
          <p:nvPr/>
        </p:nvGrpSpPr>
        <p:grpSpPr>
          <a:xfrm>
            <a:off x="7655863" y="5032913"/>
            <a:ext cx="333714" cy="653404"/>
            <a:chOff x="5009975" y="3353595"/>
            <a:chExt cx="333714" cy="653404"/>
          </a:xfrm>
        </p:grpSpPr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F9C286E5-B2FC-4579-9AF0-91B97381816F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471D520D-CB29-4FF2-981F-5B1A5FBAD75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D6B2D66B-3B0B-43B4-92FD-EE62A1E2D06E}"/>
              </a:ext>
            </a:extLst>
          </p:cNvPr>
          <p:cNvCxnSpPr>
            <a:cxnSpLocks/>
          </p:cNvCxnSpPr>
          <p:nvPr/>
        </p:nvCxnSpPr>
        <p:spPr>
          <a:xfrm>
            <a:off x="8007386" y="487499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EA31EF4F-E680-46E1-9A8D-876806A3A493}"/>
                  </a:ext>
                </a:extLst>
              </p:cNvPr>
              <p:cNvSpPr txBox="1"/>
              <p:nvPr/>
            </p:nvSpPr>
            <p:spPr>
              <a:xfrm>
                <a:off x="4923728" y="4591007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EA31EF4F-E680-46E1-9A8D-876806A3A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28" y="4591007"/>
                <a:ext cx="245708" cy="369332"/>
              </a:xfrm>
              <a:prstGeom prst="rect">
                <a:avLst/>
              </a:prstGeom>
              <a:blipFill>
                <a:blip r:embed="rId8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48EED1E6-F8E3-479F-B2A7-4B737DF97540}"/>
              </a:ext>
            </a:extLst>
          </p:cNvPr>
          <p:cNvCxnSpPr>
            <a:cxnSpLocks/>
          </p:cNvCxnSpPr>
          <p:nvPr/>
        </p:nvCxnSpPr>
        <p:spPr>
          <a:xfrm>
            <a:off x="5169436" y="484224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248D84A4-B267-4CA6-AE76-58DFF25F12FB}"/>
              </a:ext>
            </a:extLst>
          </p:cNvPr>
          <p:cNvSpPr txBox="1"/>
          <p:nvPr/>
        </p:nvSpPr>
        <p:spPr>
          <a:xfrm>
            <a:off x="7155728" y="4429261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C02C361D-A3F2-4B44-B2A4-9C92234147F3}"/>
              </a:ext>
            </a:extLst>
          </p:cNvPr>
          <p:cNvSpPr txBox="1"/>
          <p:nvPr/>
        </p:nvSpPr>
        <p:spPr>
          <a:xfrm>
            <a:off x="7316147" y="4969994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5193C873-F29A-44F9-97C3-6721E51729BE}"/>
              </a:ext>
            </a:extLst>
          </p:cNvPr>
          <p:cNvSpPr txBox="1"/>
          <p:nvPr/>
        </p:nvSpPr>
        <p:spPr>
          <a:xfrm>
            <a:off x="5377410" y="4960339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-4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D3176CD-0037-479E-B7C6-FF417E7F00CE}"/>
              </a:ext>
            </a:extLst>
          </p:cNvPr>
          <p:cNvSpPr txBox="1"/>
          <p:nvPr/>
        </p:nvSpPr>
        <p:spPr>
          <a:xfrm>
            <a:off x="5144944" y="4403877"/>
            <a:ext cx="50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-7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34367FA-9CD1-4FC1-A625-722C62E626F3}"/>
              </a:ext>
            </a:extLst>
          </p:cNvPr>
          <p:cNvSpPr txBox="1"/>
          <p:nvPr/>
        </p:nvSpPr>
        <p:spPr>
          <a:xfrm>
            <a:off x="913046" y="5318622"/>
            <a:ext cx="382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(-1.3) (1,-3) (3,0) (4,1) (5,2)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11C4CFB-27A6-4259-9FAA-51B679E8FDDB}"/>
              </a:ext>
            </a:extLst>
          </p:cNvPr>
          <p:cNvSpPr txBox="1"/>
          <p:nvPr/>
        </p:nvSpPr>
        <p:spPr>
          <a:xfrm>
            <a:off x="1967835" y="6104937"/>
            <a:ext cx="511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This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network has local minima.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50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/>
      <p:bldP spid="60" grpId="0" animBg="1"/>
      <p:bldP spid="65" grpId="0"/>
      <p:bldP spid="67" grpId="0"/>
      <p:bldP spid="68" grpId="0"/>
      <p:bldP spid="69" grpId="0"/>
      <p:bldP spid="70" grpId="0"/>
      <p:bldP spid="71" grpId="0" animBg="1"/>
      <p:bldP spid="82" grpId="0"/>
      <p:bldP spid="83" grpId="0" animBg="1"/>
      <p:bldP spid="88" grpId="0"/>
      <p:bldP spid="90" grpId="0"/>
      <p:bldP spid="91" grpId="0"/>
      <p:bldP spid="92" grpId="0"/>
      <p:bldP spid="93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7815D-0C0D-4218-855C-308EABFA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“Blind Spot” of </a:t>
            </a:r>
            <a:r>
              <a:rPr lang="en-US" altLang="zh-TW" dirty="0" err="1"/>
              <a:t>ReLU</a:t>
            </a:r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6AFEAD67-5021-40A9-832B-C3AE834A6482}"/>
              </a:ext>
            </a:extLst>
          </p:cNvPr>
          <p:cNvCxnSpPr/>
          <p:nvPr/>
        </p:nvCxnSpPr>
        <p:spPr>
          <a:xfrm>
            <a:off x="6997497" y="3659999"/>
            <a:ext cx="6465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8FDFF1C6-2AF5-4F80-920D-B14AAB7D7F3D}"/>
              </a:ext>
            </a:extLst>
          </p:cNvPr>
          <p:cNvGrpSpPr/>
          <p:nvPr/>
        </p:nvGrpSpPr>
        <p:grpSpPr>
          <a:xfrm>
            <a:off x="1263095" y="3623459"/>
            <a:ext cx="305684" cy="305794"/>
            <a:chOff x="1378935" y="2054050"/>
            <a:chExt cx="342900" cy="34302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ACD157B-E9D7-4B93-A628-83D2EE4C380F}"/>
                </a:ext>
              </a:extLst>
            </p:cNvPr>
            <p:cNvSpPr/>
            <p:nvPr/>
          </p:nvSpPr>
          <p:spPr>
            <a:xfrm>
              <a:off x="1378935" y="205405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7" name="Object 12">
              <a:extLst>
                <a:ext uri="{FF2B5EF4-FFF2-40B4-BE49-F238E27FC236}">
                  <a16:creationId xmlns:a16="http://schemas.microsoft.com/office/drawing/2014/main" id="{52C633C1-2FFE-4EB2-9129-3AC2A6023FA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18652" y="2097037"/>
            <a:ext cx="271463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name="方程式" r:id="rId3" imgW="126720" imgH="139680" progId="Equation.3">
                    <p:embed/>
                  </p:oleObj>
                </mc:Choice>
                <mc:Fallback>
                  <p:oleObj name="方程式" r:id="rId3" imgW="126720" imgH="139680" progId="Equation.3">
                    <p:embed/>
                    <p:pic>
                      <p:nvPicPr>
                        <p:cNvPr id="7" name="Object 12">
                          <a:extLst>
                            <a:ext uri="{FF2B5EF4-FFF2-40B4-BE49-F238E27FC236}">
                              <a16:creationId xmlns:a16="http://schemas.microsoft.com/office/drawing/2014/main" id="{52C633C1-2FFE-4EB2-9129-3AC2A6023F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652" y="2097037"/>
                          <a:ext cx="271463" cy="300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橢圓 7">
            <a:extLst>
              <a:ext uri="{FF2B5EF4-FFF2-40B4-BE49-F238E27FC236}">
                <a16:creationId xmlns:a16="http://schemas.microsoft.com/office/drawing/2014/main" id="{30A9E0F7-FDAD-4B68-ABCA-E8A10FFBBA62}"/>
              </a:ext>
            </a:extLst>
          </p:cNvPr>
          <p:cNvSpPr/>
          <p:nvPr/>
        </p:nvSpPr>
        <p:spPr>
          <a:xfrm>
            <a:off x="3043742" y="2127653"/>
            <a:ext cx="511843" cy="5118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AB24C82-95A2-4B60-B687-AB011F66A2A0}"/>
              </a:ext>
            </a:extLst>
          </p:cNvPr>
          <p:cNvSpPr/>
          <p:nvPr/>
        </p:nvSpPr>
        <p:spPr>
          <a:xfrm>
            <a:off x="3045830" y="3041809"/>
            <a:ext cx="511843" cy="5118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552937B-8B96-4932-81FE-FCAA30291860}"/>
              </a:ext>
            </a:extLst>
          </p:cNvPr>
          <p:cNvSpPr/>
          <p:nvPr/>
        </p:nvSpPr>
        <p:spPr>
          <a:xfrm>
            <a:off x="3052797" y="3984695"/>
            <a:ext cx="511843" cy="5118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0CF37E47-C14E-411B-A425-CBA357736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18005"/>
              </p:ext>
            </p:extLst>
          </p:nvPr>
        </p:nvGraphicFramePr>
        <p:xfrm>
          <a:off x="7647502" y="3507960"/>
          <a:ext cx="266058" cy="31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方程式" r:id="rId5" imgW="139680" imgH="164880" progId="Equation.3">
                  <p:embed/>
                </p:oleObj>
              </mc:Choice>
              <mc:Fallback>
                <p:oleObj name="方程式" r:id="rId5" imgW="139680" imgH="164880" progId="Equation.3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0CF37E47-C14E-411B-A425-CBA357736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502" y="3507960"/>
                        <a:ext cx="266058" cy="315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橢圓 11">
            <a:extLst>
              <a:ext uri="{FF2B5EF4-FFF2-40B4-BE49-F238E27FC236}">
                <a16:creationId xmlns:a16="http://schemas.microsoft.com/office/drawing/2014/main" id="{B5CB933D-6C7A-4B23-AFA3-07480B4BD9E6}"/>
              </a:ext>
            </a:extLst>
          </p:cNvPr>
          <p:cNvSpPr/>
          <p:nvPr/>
        </p:nvSpPr>
        <p:spPr>
          <a:xfrm>
            <a:off x="5190352" y="2127652"/>
            <a:ext cx="511843" cy="5118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7DA5F3F-1057-497E-9931-75B7FCED2E29}"/>
              </a:ext>
            </a:extLst>
          </p:cNvPr>
          <p:cNvSpPr/>
          <p:nvPr/>
        </p:nvSpPr>
        <p:spPr>
          <a:xfrm>
            <a:off x="5201989" y="3056174"/>
            <a:ext cx="511843" cy="5118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53A3665-806A-4846-B37D-DDCEDF8DD317}"/>
              </a:ext>
            </a:extLst>
          </p:cNvPr>
          <p:cNvSpPr/>
          <p:nvPr/>
        </p:nvSpPr>
        <p:spPr>
          <a:xfrm>
            <a:off x="5225263" y="3984695"/>
            <a:ext cx="511843" cy="5118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4062F1D-A9A5-48A0-85F4-E0EC2FD91B80}"/>
              </a:ext>
            </a:extLst>
          </p:cNvPr>
          <p:cNvSpPr/>
          <p:nvPr/>
        </p:nvSpPr>
        <p:spPr>
          <a:xfrm>
            <a:off x="6741575" y="3412418"/>
            <a:ext cx="511843" cy="5118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7B435876-C9B2-4080-98B6-808893DAB52A}"/>
              </a:ext>
            </a:extLst>
          </p:cNvPr>
          <p:cNvCxnSpPr>
            <a:stCxn id="30" idx="6"/>
            <a:endCxn id="14" idx="2"/>
          </p:cNvCxnSpPr>
          <p:nvPr/>
        </p:nvCxnSpPr>
        <p:spPr>
          <a:xfrm flipV="1">
            <a:off x="3555585" y="4240617"/>
            <a:ext cx="1669678" cy="9563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8D4CE5C-CC48-4F24-AB74-218562B871F5}"/>
              </a:ext>
            </a:extLst>
          </p:cNvPr>
          <p:cNvCxnSpPr>
            <a:endCxn id="31" idx="2"/>
          </p:cNvCxnSpPr>
          <p:nvPr/>
        </p:nvCxnSpPr>
        <p:spPr>
          <a:xfrm>
            <a:off x="3572922" y="5196962"/>
            <a:ext cx="16523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1709598-7BBC-4DAE-BE83-3A0B6A7E45B5}"/>
              </a:ext>
            </a:extLst>
          </p:cNvPr>
          <p:cNvCxnSpPr>
            <a:stCxn id="9" idx="6"/>
            <a:endCxn id="12" idx="2"/>
          </p:cNvCxnSpPr>
          <p:nvPr/>
        </p:nvCxnSpPr>
        <p:spPr>
          <a:xfrm flipV="1">
            <a:off x="3557673" y="2383574"/>
            <a:ext cx="1632679" cy="9141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666E5CA-E905-41D0-9372-0439EFA336C7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3555585" y="2383574"/>
            <a:ext cx="1646404" cy="9285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4FA05E6-1CC9-4896-AC79-D577263A6832}"/>
              </a:ext>
            </a:extLst>
          </p:cNvPr>
          <p:cNvCxnSpPr>
            <a:stCxn id="8" idx="6"/>
            <a:endCxn id="14" idx="2"/>
          </p:cNvCxnSpPr>
          <p:nvPr/>
        </p:nvCxnSpPr>
        <p:spPr>
          <a:xfrm>
            <a:off x="3555585" y="2383574"/>
            <a:ext cx="1669678" cy="18570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5615F4C-4087-44FC-9FDF-E72D7C18995D}"/>
              </a:ext>
            </a:extLst>
          </p:cNvPr>
          <p:cNvCxnSpPr>
            <a:stCxn id="9" idx="6"/>
            <a:endCxn id="14" idx="2"/>
          </p:cNvCxnSpPr>
          <p:nvPr/>
        </p:nvCxnSpPr>
        <p:spPr>
          <a:xfrm>
            <a:off x="3557673" y="3297731"/>
            <a:ext cx="1667590" cy="9428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03A32E8-D742-427B-AA58-FDDEE74DD608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 flipV="1">
            <a:off x="3564640" y="2383574"/>
            <a:ext cx="1625712" cy="18570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BAFD3F5-FD9E-4038-852A-45247AC9D7A4}"/>
              </a:ext>
            </a:extLst>
          </p:cNvPr>
          <p:cNvCxnSpPr>
            <a:stCxn id="10" idx="6"/>
            <a:endCxn id="13" idx="2"/>
          </p:cNvCxnSpPr>
          <p:nvPr/>
        </p:nvCxnSpPr>
        <p:spPr>
          <a:xfrm flipV="1">
            <a:off x="3564640" y="3312095"/>
            <a:ext cx="1637349" cy="9285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93102AA-DB91-4E6C-AFD6-D53432A204F5}"/>
              </a:ext>
            </a:extLst>
          </p:cNvPr>
          <p:cNvCxnSpPr>
            <a:stCxn id="7" idx="3"/>
            <a:endCxn id="8" idx="2"/>
          </p:cNvCxnSpPr>
          <p:nvPr/>
        </p:nvCxnSpPr>
        <p:spPr>
          <a:xfrm flipV="1">
            <a:off x="1540502" y="2383574"/>
            <a:ext cx="1503240" cy="14119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0A486EE-3D6A-4187-9C3D-2397D64E322A}"/>
              </a:ext>
            </a:extLst>
          </p:cNvPr>
          <p:cNvCxnSpPr>
            <a:stCxn id="6" idx="3"/>
            <a:endCxn id="9" idx="2"/>
          </p:cNvCxnSpPr>
          <p:nvPr/>
        </p:nvCxnSpPr>
        <p:spPr>
          <a:xfrm flipV="1">
            <a:off x="1568779" y="3297731"/>
            <a:ext cx="1477051" cy="4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8A54FEC-0E88-4BC3-80FA-34DAC09B1687}"/>
              </a:ext>
            </a:extLst>
          </p:cNvPr>
          <p:cNvCxnSpPr>
            <a:stCxn id="6" idx="3"/>
            <a:endCxn id="30" idx="2"/>
          </p:cNvCxnSpPr>
          <p:nvPr/>
        </p:nvCxnSpPr>
        <p:spPr>
          <a:xfrm>
            <a:off x="1568779" y="3776301"/>
            <a:ext cx="1474963" cy="14206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E4257A56-71A8-4424-87DF-479CE8F28AF7}"/>
              </a:ext>
            </a:extLst>
          </p:cNvPr>
          <p:cNvCxnSpPr>
            <a:cxnSpLocks/>
            <a:stCxn id="12" idx="6"/>
            <a:endCxn id="15" idx="2"/>
          </p:cNvCxnSpPr>
          <p:nvPr/>
        </p:nvCxnSpPr>
        <p:spPr>
          <a:xfrm>
            <a:off x="5702194" y="2383574"/>
            <a:ext cx="1039381" cy="12847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C3581D4-FC56-4077-B780-946FC15F6006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>
            <a:off x="5713832" y="3312095"/>
            <a:ext cx="1027744" cy="3562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FBD1B38-0310-41F5-8A28-99BEB1215B57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 flipV="1">
            <a:off x="5737106" y="3668339"/>
            <a:ext cx="1004469" cy="5722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>
            <a:extLst>
              <a:ext uri="{FF2B5EF4-FFF2-40B4-BE49-F238E27FC236}">
                <a16:creationId xmlns:a16="http://schemas.microsoft.com/office/drawing/2014/main" id="{6398E7B8-A294-45CC-8A14-2F044A461D27}"/>
              </a:ext>
            </a:extLst>
          </p:cNvPr>
          <p:cNvSpPr/>
          <p:nvPr/>
        </p:nvSpPr>
        <p:spPr>
          <a:xfrm>
            <a:off x="3043742" y="4941040"/>
            <a:ext cx="511843" cy="5118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4240CCF4-6775-4782-9283-C7729F82C2FA}"/>
              </a:ext>
            </a:extLst>
          </p:cNvPr>
          <p:cNvSpPr/>
          <p:nvPr/>
        </p:nvSpPr>
        <p:spPr>
          <a:xfrm>
            <a:off x="5225263" y="4941040"/>
            <a:ext cx="511843" cy="5118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B049789-07D1-4291-AFC9-1D5A2AA7F0B0}"/>
              </a:ext>
            </a:extLst>
          </p:cNvPr>
          <p:cNvCxnSpPr>
            <a:stCxn id="6" idx="3"/>
            <a:endCxn id="10" idx="2"/>
          </p:cNvCxnSpPr>
          <p:nvPr/>
        </p:nvCxnSpPr>
        <p:spPr>
          <a:xfrm>
            <a:off x="1568779" y="3776301"/>
            <a:ext cx="1484018" cy="4643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C4625518-EDD7-455C-BA80-2B919A3D484B}"/>
              </a:ext>
            </a:extLst>
          </p:cNvPr>
          <p:cNvCxnSpPr>
            <a:stCxn id="30" idx="6"/>
            <a:endCxn id="13" idx="2"/>
          </p:cNvCxnSpPr>
          <p:nvPr/>
        </p:nvCxnSpPr>
        <p:spPr>
          <a:xfrm flipV="1">
            <a:off x="3555585" y="3312095"/>
            <a:ext cx="1646404" cy="1884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D015F90-022A-42D4-A142-BFBB37AC0B4B}"/>
              </a:ext>
            </a:extLst>
          </p:cNvPr>
          <p:cNvCxnSpPr>
            <a:stCxn id="30" idx="6"/>
            <a:endCxn id="12" idx="2"/>
          </p:cNvCxnSpPr>
          <p:nvPr/>
        </p:nvCxnSpPr>
        <p:spPr>
          <a:xfrm flipV="1">
            <a:off x="3555585" y="2383574"/>
            <a:ext cx="1634767" cy="28133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7985DCDB-1453-4E85-B7B7-F8D4DE3215B5}"/>
              </a:ext>
            </a:extLst>
          </p:cNvPr>
          <p:cNvCxnSpPr>
            <a:endCxn id="31" idx="2"/>
          </p:cNvCxnSpPr>
          <p:nvPr/>
        </p:nvCxnSpPr>
        <p:spPr>
          <a:xfrm>
            <a:off x="3569310" y="4237335"/>
            <a:ext cx="1655953" cy="9596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9162ED44-F528-4856-BC79-E7FAA8FCC69B}"/>
              </a:ext>
            </a:extLst>
          </p:cNvPr>
          <p:cNvCxnSpPr>
            <a:stCxn id="10" idx="6"/>
            <a:endCxn id="14" idx="2"/>
          </p:cNvCxnSpPr>
          <p:nvPr/>
        </p:nvCxnSpPr>
        <p:spPr>
          <a:xfrm>
            <a:off x="3564640" y="4240617"/>
            <a:ext cx="16606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92F1037-F146-4B8D-99AE-758AE209EFE8}"/>
              </a:ext>
            </a:extLst>
          </p:cNvPr>
          <p:cNvCxnSpPr/>
          <p:nvPr/>
        </p:nvCxnSpPr>
        <p:spPr>
          <a:xfrm>
            <a:off x="3555585" y="3312095"/>
            <a:ext cx="16606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149653B3-B3D7-4CE7-8ED6-60E948DCE141}"/>
              </a:ext>
            </a:extLst>
          </p:cNvPr>
          <p:cNvCxnSpPr/>
          <p:nvPr/>
        </p:nvCxnSpPr>
        <p:spPr>
          <a:xfrm>
            <a:off x="3572922" y="2383574"/>
            <a:ext cx="16606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976BC4FD-A720-4A5E-89CF-8B5CD96EA278}"/>
              </a:ext>
            </a:extLst>
          </p:cNvPr>
          <p:cNvCxnSpPr>
            <a:stCxn id="9" idx="6"/>
            <a:endCxn id="31" idx="2"/>
          </p:cNvCxnSpPr>
          <p:nvPr/>
        </p:nvCxnSpPr>
        <p:spPr>
          <a:xfrm>
            <a:off x="3557673" y="3297731"/>
            <a:ext cx="1667590" cy="1899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A5586D1D-C6C1-4777-B6E8-25C9ABCDB01B}"/>
              </a:ext>
            </a:extLst>
          </p:cNvPr>
          <p:cNvCxnSpPr>
            <a:stCxn id="8" idx="6"/>
            <a:endCxn id="31" idx="2"/>
          </p:cNvCxnSpPr>
          <p:nvPr/>
        </p:nvCxnSpPr>
        <p:spPr>
          <a:xfrm>
            <a:off x="3555585" y="2383574"/>
            <a:ext cx="1669678" cy="28133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3A812E1-CB36-4E1F-B379-04904C1A66E5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 flipV="1">
            <a:off x="5737106" y="3668339"/>
            <a:ext cx="1004469" cy="15286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4CB9815-3CA6-4FD3-A1BD-AC1B24E2C60D}"/>
              </a:ext>
            </a:extLst>
          </p:cNvPr>
          <p:cNvCxnSpPr/>
          <p:nvPr/>
        </p:nvCxnSpPr>
        <p:spPr>
          <a:xfrm>
            <a:off x="3086710" y="2471649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C2126DE5-D9B2-4436-8072-DED61EC8CF95}"/>
              </a:ext>
            </a:extLst>
          </p:cNvPr>
          <p:cNvCxnSpPr/>
          <p:nvPr/>
        </p:nvCxnSpPr>
        <p:spPr>
          <a:xfrm flipV="1">
            <a:off x="3286698" y="2215730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109F702D-83BA-4E40-9F1F-97E8CBBFF024}"/>
              </a:ext>
            </a:extLst>
          </p:cNvPr>
          <p:cNvCxnSpPr/>
          <p:nvPr/>
        </p:nvCxnSpPr>
        <p:spPr>
          <a:xfrm>
            <a:off x="3092910" y="3397028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395918D3-490E-4FEF-A721-F10AE9D4B0A2}"/>
              </a:ext>
            </a:extLst>
          </p:cNvPr>
          <p:cNvCxnSpPr/>
          <p:nvPr/>
        </p:nvCxnSpPr>
        <p:spPr>
          <a:xfrm flipV="1">
            <a:off x="3292898" y="3141109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A5FDF31C-BFB4-42A1-BA54-0931513E1460}"/>
              </a:ext>
            </a:extLst>
          </p:cNvPr>
          <p:cNvCxnSpPr/>
          <p:nvPr/>
        </p:nvCxnSpPr>
        <p:spPr>
          <a:xfrm>
            <a:off x="3086710" y="4350895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601DF763-2C13-486D-B339-DC525D751005}"/>
              </a:ext>
            </a:extLst>
          </p:cNvPr>
          <p:cNvCxnSpPr/>
          <p:nvPr/>
        </p:nvCxnSpPr>
        <p:spPr>
          <a:xfrm flipV="1">
            <a:off x="3286698" y="4094977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C75DA7B0-F7A8-4FA7-9190-A0E35ACEF7C3}"/>
              </a:ext>
            </a:extLst>
          </p:cNvPr>
          <p:cNvCxnSpPr/>
          <p:nvPr/>
        </p:nvCxnSpPr>
        <p:spPr>
          <a:xfrm>
            <a:off x="3092910" y="5297095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2F71DBC8-91FE-4E34-A5B7-4AF17C621F34}"/>
              </a:ext>
            </a:extLst>
          </p:cNvPr>
          <p:cNvCxnSpPr/>
          <p:nvPr/>
        </p:nvCxnSpPr>
        <p:spPr>
          <a:xfrm flipV="1">
            <a:off x="3292898" y="5041176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C80CA7CD-2A39-44D0-A1C0-E6505ADE9039}"/>
              </a:ext>
            </a:extLst>
          </p:cNvPr>
          <p:cNvCxnSpPr/>
          <p:nvPr/>
        </p:nvCxnSpPr>
        <p:spPr>
          <a:xfrm>
            <a:off x="5259250" y="5297243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24A94D9A-CB86-43A0-9308-7E53D299B570}"/>
              </a:ext>
            </a:extLst>
          </p:cNvPr>
          <p:cNvCxnSpPr/>
          <p:nvPr/>
        </p:nvCxnSpPr>
        <p:spPr>
          <a:xfrm flipV="1">
            <a:off x="5459238" y="5041324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58D1A40E-5B77-4931-9A00-3AF8BF394AEA}"/>
              </a:ext>
            </a:extLst>
          </p:cNvPr>
          <p:cNvCxnSpPr/>
          <p:nvPr/>
        </p:nvCxnSpPr>
        <p:spPr>
          <a:xfrm>
            <a:off x="5278756" y="4331202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CFD8A32A-6AD1-4A6C-BBD7-B6EB2A62D1AD}"/>
              </a:ext>
            </a:extLst>
          </p:cNvPr>
          <p:cNvCxnSpPr/>
          <p:nvPr/>
        </p:nvCxnSpPr>
        <p:spPr>
          <a:xfrm flipV="1">
            <a:off x="5478744" y="4075283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C9958D78-05AB-4EFB-A2FA-4E8516638D5D}"/>
              </a:ext>
            </a:extLst>
          </p:cNvPr>
          <p:cNvCxnSpPr/>
          <p:nvPr/>
        </p:nvCxnSpPr>
        <p:spPr>
          <a:xfrm>
            <a:off x="5233543" y="3406322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98637F20-0C1E-41FE-91C0-061E66B98D0E}"/>
              </a:ext>
            </a:extLst>
          </p:cNvPr>
          <p:cNvCxnSpPr/>
          <p:nvPr/>
        </p:nvCxnSpPr>
        <p:spPr>
          <a:xfrm flipV="1">
            <a:off x="5433531" y="3150404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628E7B1D-ED34-4F41-904D-98DB794DA054}"/>
              </a:ext>
            </a:extLst>
          </p:cNvPr>
          <p:cNvCxnSpPr/>
          <p:nvPr/>
        </p:nvCxnSpPr>
        <p:spPr>
          <a:xfrm>
            <a:off x="5239520" y="2452380"/>
            <a:ext cx="199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0B826C61-19C3-4F23-B355-3B956467675E}"/>
              </a:ext>
            </a:extLst>
          </p:cNvPr>
          <p:cNvCxnSpPr/>
          <p:nvPr/>
        </p:nvCxnSpPr>
        <p:spPr>
          <a:xfrm flipV="1">
            <a:off x="5439508" y="2196461"/>
            <a:ext cx="175820" cy="255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92FF01BB-F277-452E-8596-1A435B272E5C}"/>
              </a:ext>
            </a:extLst>
          </p:cNvPr>
          <p:cNvSpPr txBox="1"/>
          <p:nvPr/>
        </p:nvSpPr>
        <p:spPr>
          <a:xfrm>
            <a:off x="3350303" y="3676229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01F00AB6-654F-41EA-8FD5-C807B31E60B5}"/>
              </a:ext>
            </a:extLst>
          </p:cNvPr>
          <p:cNvSpPr txBox="1"/>
          <p:nvPr/>
        </p:nvSpPr>
        <p:spPr>
          <a:xfrm>
            <a:off x="5591979" y="1962319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4C9189C-8872-4483-A83A-E553C85E9DBC}"/>
              </a:ext>
            </a:extLst>
          </p:cNvPr>
          <p:cNvSpPr txBox="1"/>
          <p:nvPr/>
        </p:nvSpPr>
        <p:spPr>
          <a:xfrm>
            <a:off x="5600638" y="3768199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EA1568B9-2A3D-4ABA-BBB4-5402CABF5F2B}"/>
              </a:ext>
            </a:extLst>
          </p:cNvPr>
          <p:cNvCxnSpPr/>
          <p:nvPr/>
        </p:nvCxnSpPr>
        <p:spPr>
          <a:xfrm flipH="1">
            <a:off x="3133666" y="2215730"/>
            <a:ext cx="323475" cy="323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4FEFAD6A-0E2D-4856-80F9-CE93C32F89F1}"/>
              </a:ext>
            </a:extLst>
          </p:cNvPr>
          <p:cNvCxnSpPr/>
          <p:nvPr/>
        </p:nvCxnSpPr>
        <p:spPr>
          <a:xfrm flipH="1">
            <a:off x="3126288" y="3140930"/>
            <a:ext cx="323475" cy="323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7CF23C37-3247-4EDB-80A3-6D3E9F3F0799}"/>
              </a:ext>
            </a:extLst>
          </p:cNvPr>
          <p:cNvCxnSpPr/>
          <p:nvPr/>
        </p:nvCxnSpPr>
        <p:spPr>
          <a:xfrm flipH="1">
            <a:off x="5280073" y="3147853"/>
            <a:ext cx="323475" cy="323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63DB227D-0275-408E-B163-3110CD2BE9FA}"/>
              </a:ext>
            </a:extLst>
          </p:cNvPr>
          <p:cNvCxnSpPr/>
          <p:nvPr/>
        </p:nvCxnSpPr>
        <p:spPr>
          <a:xfrm flipH="1">
            <a:off x="5325529" y="5035224"/>
            <a:ext cx="323475" cy="3234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BE782C0C-52F1-45FD-9003-CE522E9AA349}"/>
              </a:ext>
            </a:extLst>
          </p:cNvPr>
          <p:cNvSpPr txBox="1"/>
          <p:nvPr/>
        </p:nvSpPr>
        <p:spPr>
          <a:xfrm>
            <a:off x="5590290" y="2836234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43C9985A-721D-4BE9-8F13-5A21206B944D}"/>
              </a:ext>
            </a:extLst>
          </p:cNvPr>
          <p:cNvSpPr txBox="1"/>
          <p:nvPr/>
        </p:nvSpPr>
        <p:spPr>
          <a:xfrm>
            <a:off x="5600637" y="4588978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012B8F53-08B2-4C15-9755-F8F18AFB0B51}"/>
              </a:ext>
            </a:extLst>
          </p:cNvPr>
          <p:cNvSpPr txBox="1"/>
          <p:nvPr/>
        </p:nvSpPr>
        <p:spPr>
          <a:xfrm>
            <a:off x="3360864" y="2713889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BB7672D9-8F35-4F57-A9A7-8BAED15EC8F9}"/>
              </a:ext>
            </a:extLst>
          </p:cNvPr>
          <p:cNvSpPr txBox="1"/>
          <p:nvPr/>
        </p:nvSpPr>
        <p:spPr>
          <a:xfrm>
            <a:off x="3353228" y="4571787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DF671AF8-2A61-4E3A-A843-116505B6FC23}"/>
              </a:ext>
            </a:extLst>
          </p:cNvPr>
          <p:cNvSpPr txBox="1"/>
          <p:nvPr/>
        </p:nvSpPr>
        <p:spPr>
          <a:xfrm>
            <a:off x="3360864" y="1819996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BFB027AF-A05B-4CFD-B366-810F3F10B09C}"/>
              </a:ext>
            </a:extLst>
          </p:cNvPr>
          <p:cNvSpPr txBox="1"/>
          <p:nvPr/>
        </p:nvSpPr>
        <p:spPr>
          <a:xfrm>
            <a:off x="7575635" y="3045147"/>
            <a:ext cx="458621" cy="46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5AD0813A-65C7-4711-9D29-B08ECBC493C6}"/>
              </a:ext>
            </a:extLst>
          </p:cNvPr>
          <p:cNvSpPr txBox="1"/>
          <p:nvPr/>
        </p:nvSpPr>
        <p:spPr>
          <a:xfrm>
            <a:off x="6776487" y="4493863"/>
            <a:ext cx="145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is zero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EE0E94E8-E811-49F0-AB2A-C87790419682}"/>
              </a:ext>
            </a:extLst>
          </p:cNvPr>
          <p:cNvSpPr txBox="1"/>
          <p:nvPr/>
        </p:nvSpPr>
        <p:spPr>
          <a:xfrm>
            <a:off x="1916915" y="5862111"/>
            <a:ext cx="562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pretty easy to make this happens 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90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1" grpId="0"/>
      <p:bldP spid="72" grpId="0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309E-51DA-4D06-BB55-FC17B9F2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 of Deep Learning </a:t>
            </a:r>
            <a:br>
              <a:rPr lang="en-US" altLang="zh-TW" dirty="0"/>
            </a:br>
            <a:r>
              <a:rPr lang="en-US" altLang="zh-TW" dirty="0"/>
              <a:t>is not convex</a:t>
            </a:r>
            <a:endParaRPr lang="zh-TW" altLang="en-US" dirty="0"/>
          </a:p>
        </p:txBody>
      </p:sp>
      <p:pic>
        <p:nvPicPr>
          <p:cNvPr id="1026" name="Picture 2" descr="https://www.safaribooksonline.com/library/view/fundamentals-of-deep/9781491925607/assets/fodl_0402.png">
            <a:extLst>
              <a:ext uri="{FF2B5EF4-FFF2-40B4-BE49-F238E27FC236}">
                <a16:creationId xmlns:a16="http://schemas.microsoft.com/office/drawing/2014/main" id="{31A7383A-2089-4355-95E0-21A5A31B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8" y="3793758"/>
            <a:ext cx="3657856" cy="247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56D427-8D5C-44EA-B47A-A5493AE86C70}"/>
              </a:ext>
            </a:extLst>
          </p:cNvPr>
          <p:cNvSpPr/>
          <p:nvPr/>
        </p:nvSpPr>
        <p:spPr>
          <a:xfrm>
            <a:off x="317305" y="1997074"/>
            <a:ext cx="470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-apple-system"/>
              </a:rPr>
              <a:t>There are at least exponentially many global minima for a neural net. 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4148F234-6CA4-4D57-955C-E684B79F9DE1}"/>
              </a:ext>
            </a:extLst>
          </p:cNvPr>
          <p:cNvSpPr/>
          <p:nvPr/>
        </p:nvSpPr>
        <p:spPr>
          <a:xfrm>
            <a:off x="5510954" y="2828071"/>
            <a:ext cx="3135024" cy="1912355"/>
          </a:xfrm>
          <a:custGeom>
            <a:avLst/>
            <a:gdLst>
              <a:gd name="connsiteX0" fmla="*/ 74543 w 2943867"/>
              <a:gd name="connsiteY0" fmla="*/ 409903 h 2460995"/>
              <a:gd name="connsiteX1" fmla="*/ 58777 w 2943867"/>
              <a:gd name="connsiteY1" fmla="*/ 614855 h 2460995"/>
              <a:gd name="connsiteX2" fmla="*/ 720929 w 2943867"/>
              <a:gd name="connsiteY2" fmla="*/ 2459421 h 2460995"/>
              <a:gd name="connsiteX3" fmla="*/ 1335784 w 2943867"/>
              <a:gd name="connsiteY3" fmla="*/ 961697 h 2460995"/>
              <a:gd name="connsiteX4" fmla="*/ 2045233 w 2943867"/>
              <a:gd name="connsiteY4" fmla="*/ 2443655 h 2460995"/>
              <a:gd name="connsiteX5" fmla="*/ 2943867 w 2943867"/>
              <a:gd name="connsiteY5" fmla="*/ 0 h 246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867" h="2460995">
                <a:moveTo>
                  <a:pt x="74543" y="409903"/>
                </a:moveTo>
                <a:cubicBezTo>
                  <a:pt x="12794" y="341586"/>
                  <a:pt x="-48954" y="273269"/>
                  <a:pt x="58777" y="614855"/>
                </a:cubicBezTo>
                <a:cubicBezTo>
                  <a:pt x="166508" y="956441"/>
                  <a:pt x="508095" y="2401614"/>
                  <a:pt x="720929" y="2459421"/>
                </a:cubicBezTo>
                <a:cubicBezTo>
                  <a:pt x="933763" y="2517228"/>
                  <a:pt x="1115067" y="964325"/>
                  <a:pt x="1335784" y="961697"/>
                </a:cubicBezTo>
                <a:cubicBezTo>
                  <a:pt x="1556501" y="959069"/>
                  <a:pt x="1777219" y="2603938"/>
                  <a:pt x="2045233" y="2443655"/>
                </a:cubicBezTo>
                <a:cubicBezTo>
                  <a:pt x="2313247" y="2283372"/>
                  <a:pt x="2628557" y="1141686"/>
                  <a:pt x="2943867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D15E867-71EA-470D-92F8-A447C6E1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56" y="4856724"/>
            <a:ext cx="769246" cy="13411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A9ECC5B-62A1-4A29-9310-D85AD0711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233" y="4856724"/>
            <a:ext cx="827281" cy="134112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F32C541-859E-45A6-8ED3-8D9704B783C2}"/>
              </a:ext>
            </a:extLst>
          </p:cNvPr>
          <p:cNvSpPr txBox="1"/>
          <p:nvPr/>
        </p:nvSpPr>
        <p:spPr>
          <a:xfrm>
            <a:off x="6676302" y="2960171"/>
            <a:ext cx="4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63E07BE-2280-4DA1-A0AC-FA418B80E448}"/>
              </a:ext>
            </a:extLst>
          </p:cNvPr>
          <p:cNvSpPr/>
          <p:nvPr/>
        </p:nvSpPr>
        <p:spPr>
          <a:xfrm>
            <a:off x="317304" y="2833356"/>
            <a:ext cx="470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  <a:latin typeface="-apple-system"/>
              </a:rPr>
              <a:t>Permutating the neurons in one layer does not change the loss. </a:t>
            </a:r>
            <a:endParaRPr lang="zh-TW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209C75-1B9B-4884-820D-8E805A157A36}"/>
              </a:ext>
            </a:extLst>
          </p:cNvPr>
          <p:cNvSpPr/>
          <p:nvPr/>
        </p:nvSpPr>
        <p:spPr>
          <a:xfrm>
            <a:off x="5247935" y="2969640"/>
            <a:ext cx="5260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B240AFA-CC3B-4B7E-8AAE-9B4BA7F6E59A}"/>
              </a:ext>
            </a:extLst>
          </p:cNvPr>
          <p:cNvGrpSpPr/>
          <p:nvPr/>
        </p:nvGrpSpPr>
        <p:grpSpPr>
          <a:xfrm>
            <a:off x="5426458" y="1214071"/>
            <a:ext cx="3088892" cy="1236374"/>
            <a:chOff x="5256822" y="1027907"/>
            <a:chExt cx="3088892" cy="1236374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75FE39F0-4A61-45FA-979A-3F4E0E37CF3D}"/>
                </a:ext>
              </a:extLst>
            </p:cNvPr>
            <p:cNvGrpSpPr/>
            <p:nvPr/>
          </p:nvGrpSpPr>
          <p:grpSpPr>
            <a:xfrm>
              <a:off x="5256822" y="1027907"/>
              <a:ext cx="3088892" cy="1236374"/>
              <a:chOff x="5256822" y="1027907"/>
              <a:chExt cx="3088892" cy="1236374"/>
            </a:xfrm>
          </p:grpSpPr>
          <p:sp>
            <p:nvSpPr>
              <p:cNvPr id="10" name="手繪多邊形: 圖案 9">
                <a:extLst>
                  <a:ext uri="{FF2B5EF4-FFF2-40B4-BE49-F238E27FC236}">
                    <a16:creationId xmlns:a16="http://schemas.microsoft.com/office/drawing/2014/main" id="{47F92E4A-3712-45AA-AFC6-DEE94DC6B722}"/>
                  </a:ext>
                </a:extLst>
              </p:cNvPr>
              <p:cNvSpPr/>
              <p:nvPr/>
            </p:nvSpPr>
            <p:spPr>
              <a:xfrm>
                <a:off x="5426458" y="1146629"/>
                <a:ext cx="2919256" cy="1117652"/>
              </a:xfrm>
              <a:custGeom>
                <a:avLst/>
                <a:gdLst>
                  <a:gd name="connsiteX0" fmla="*/ 74456 w 2919256"/>
                  <a:gd name="connsiteY0" fmla="*/ 0 h 1117652"/>
                  <a:gd name="connsiteX1" fmla="*/ 132513 w 2919256"/>
                  <a:gd name="connsiteY1" fmla="*/ 188685 h 1117652"/>
                  <a:gd name="connsiteX2" fmla="*/ 1293656 w 2919256"/>
                  <a:gd name="connsiteY2" fmla="*/ 1117600 h 1117652"/>
                  <a:gd name="connsiteX3" fmla="*/ 2919256 w 2919256"/>
                  <a:gd name="connsiteY3" fmla="*/ 145142 h 111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9256" h="1117652">
                    <a:moveTo>
                      <a:pt x="74456" y="0"/>
                    </a:moveTo>
                    <a:cubicBezTo>
                      <a:pt x="1884" y="1209"/>
                      <a:pt x="-70687" y="2418"/>
                      <a:pt x="132513" y="188685"/>
                    </a:cubicBezTo>
                    <a:cubicBezTo>
                      <a:pt x="335713" y="374952"/>
                      <a:pt x="829199" y="1124857"/>
                      <a:pt x="1293656" y="1117600"/>
                    </a:cubicBezTo>
                    <a:cubicBezTo>
                      <a:pt x="1758113" y="1110343"/>
                      <a:pt x="2338684" y="627742"/>
                      <a:pt x="2919256" y="145142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9213845-C5F2-474B-A4B0-CFDA16DC2D5C}"/>
                  </a:ext>
                </a:extLst>
              </p:cNvPr>
              <p:cNvSpPr/>
              <p:nvPr/>
            </p:nvSpPr>
            <p:spPr>
              <a:xfrm>
                <a:off x="5256822" y="1027907"/>
                <a:ext cx="52603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B4F30BE3-96DE-42D5-8B29-D131CD367DC6}"/>
                </a:ext>
              </a:extLst>
            </p:cNvPr>
            <p:cNvCxnSpPr/>
            <p:nvPr/>
          </p:nvCxnSpPr>
          <p:spPr>
            <a:xfrm flipV="1">
              <a:off x="6096000" y="1494971"/>
              <a:ext cx="2051514" cy="5021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34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D1D468C-3973-4114-8E3B-715EF3CD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353"/>
            <a:ext cx="9144000" cy="47806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0B5B763-0A62-449E-BB54-17ED2B6B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“Blind Spot” of </a:t>
            </a:r>
            <a:r>
              <a:rPr lang="en-US" altLang="zh-TW" dirty="0" err="1"/>
              <a:t>ReLU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8525AE-7776-41B9-8BE9-AB0AC477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MNIST, Adam, 1M updates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5B5387B-43A1-42B6-9E12-CD0D4DFAD15A}"/>
              </a:ext>
            </a:extLst>
          </p:cNvPr>
          <p:cNvSpPr txBox="1"/>
          <p:nvPr/>
        </p:nvSpPr>
        <p:spPr>
          <a:xfrm>
            <a:off x="6177872" y="539871"/>
            <a:ext cx="218031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Consider your initialization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4400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C74BC06-7237-444E-BEC6-A242E50A1F32}"/>
              </a:ext>
            </a:extLst>
          </p:cNvPr>
          <p:cNvGrpSpPr/>
          <p:nvPr/>
        </p:nvGrpSpPr>
        <p:grpSpPr>
          <a:xfrm>
            <a:off x="3941527" y="3699482"/>
            <a:ext cx="4869520" cy="2716324"/>
            <a:chOff x="3941527" y="3699482"/>
            <a:chExt cx="4869520" cy="2716324"/>
          </a:xfrm>
        </p:grpSpPr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C2C21E17-AA47-4822-B975-6A00D933A744}"/>
                </a:ext>
              </a:extLst>
            </p:cNvPr>
            <p:cNvSpPr txBox="1"/>
            <p:nvPr/>
          </p:nvSpPr>
          <p:spPr>
            <a:xfrm>
              <a:off x="7105680" y="3699482"/>
              <a:ext cx="1594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k neurons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3AB9F8EC-D493-434B-A89D-29A284D9BDEC}"/>
                    </a:ext>
                  </a:extLst>
                </p:cNvPr>
                <p:cNvSpPr txBox="1"/>
                <p:nvPr/>
              </p:nvSpPr>
              <p:spPr>
                <a:xfrm>
                  <a:off x="3941527" y="4028093"/>
                  <a:ext cx="364907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3AB9F8EC-D493-434B-A89D-29A284D9B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527" y="4028093"/>
                  <a:ext cx="3649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橢圓 101">
              <a:extLst>
                <a:ext uri="{FF2B5EF4-FFF2-40B4-BE49-F238E27FC236}">
                  <a16:creationId xmlns:a16="http://schemas.microsoft.com/office/drawing/2014/main" id="{A0AC1675-0698-4B1E-AEE1-847021756559}"/>
                </a:ext>
              </a:extLst>
            </p:cNvPr>
            <p:cNvSpPr/>
            <p:nvPr/>
          </p:nvSpPr>
          <p:spPr>
            <a:xfrm>
              <a:off x="6184027" y="3914364"/>
              <a:ext cx="638175" cy="6381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>
              <a:extLst>
                <a:ext uri="{FF2B5EF4-FFF2-40B4-BE49-F238E27FC236}">
                  <a16:creationId xmlns:a16="http://schemas.microsoft.com/office/drawing/2014/main" id="{48868E29-7B37-4A23-A13A-CC46ADC20C67}"/>
                </a:ext>
              </a:extLst>
            </p:cNvPr>
            <p:cNvSpPr/>
            <p:nvPr/>
          </p:nvSpPr>
          <p:spPr>
            <a:xfrm>
              <a:off x="6213101" y="5696188"/>
              <a:ext cx="638175" cy="6381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480FE52C-D803-4382-B55D-28A74CAEC483}"/>
                </a:ext>
              </a:extLst>
            </p:cNvPr>
            <p:cNvSpPr/>
            <p:nvPr/>
          </p:nvSpPr>
          <p:spPr>
            <a:xfrm>
              <a:off x="5236463" y="4048786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3196B6F-243A-4713-ACAF-C98282F9939C}"/>
                </a:ext>
              </a:extLst>
            </p:cNvPr>
            <p:cNvSpPr/>
            <p:nvPr/>
          </p:nvSpPr>
          <p:spPr>
            <a:xfrm>
              <a:off x="5241901" y="5830610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cxnSp>
          <p:nvCxnSpPr>
            <p:cNvPr id="106" name="直線單箭頭接點 105">
              <a:extLst>
                <a:ext uri="{FF2B5EF4-FFF2-40B4-BE49-F238E27FC236}">
                  <a16:creationId xmlns:a16="http://schemas.microsoft.com/office/drawing/2014/main" id="{D6941198-7C5F-47CF-A653-74EF169E9236}"/>
                </a:ext>
              </a:extLst>
            </p:cNvPr>
            <p:cNvCxnSpPr>
              <a:cxnSpLocks/>
              <a:stCxn id="101" idx="3"/>
              <a:endCxn id="105" idx="1"/>
            </p:cNvCxnSpPr>
            <p:nvPr/>
          </p:nvCxnSpPr>
          <p:spPr>
            <a:xfrm>
              <a:off x="4306434" y="4212759"/>
              <a:ext cx="935467" cy="18025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>
              <a:extLst>
                <a:ext uri="{FF2B5EF4-FFF2-40B4-BE49-F238E27FC236}">
                  <a16:creationId xmlns:a16="http://schemas.microsoft.com/office/drawing/2014/main" id="{086177FB-D2FC-4D1A-AF0A-1838B61D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605795" y="4235078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8BBC0C77-F0BB-47C5-B7DA-D336DD289817}"/>
                </a:ext>
              </a:extLst>
            </p:cNvPr>
            <p:cNvCxnSpPr>
              <a:cxnSpLocks/>
            </p:cNvCxnSpPr>
            <p:nvPr/>
          </p:nvCxnSpPr>
          <p:spPr>
            <a:xfrm>
              <a:off x="5611233" y="6021663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群組 108">
              <a:extLst>
                <a:ext uri="{FF2B5EF4-FFF2-40B4-BE49-F238E27FC236}">
                  <a16:creationId xmlns:a16="http://schemas.microsoft.com/office/drawing/2014/main" id="{A09AE084-32FA-48B8-8F23-D337FA15961A}"/>
                </a:ext>
              </a:extLst>
            </p:cNvPr>
            <p:cNvGrpSpPr/>
            <p:nvPr/>
          </p:nvGrpSpPr>
          <p:grpSpPr>
            <a:xfrm>
              <a:off x="6243970" y="4091653"/>
              <a:ext cx="459145" cy="216188"/>
              <a:chOff x="1796442" y="4366794"/>
              <a:chExt cx="459145" cy="216188"/>
            </a:xfrm>
          </p:grpSpPr>
          <p:cxnSp>
            <p:nvCxnSpPr>
              <p:cNvPr id="110" name="直線單箭頭接點 109">
                <a:extLst>
                  <a:ext uri="{FF2B5EF4-FFF2-40B4-BE49-F238E27FC236}">
                    <a16:creationId xmlns:a16="http://schemas.microsoft.com/office/drawing/2014/main" id="{C99424F6-861C-41DD-8023-EDDC5E735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單箭頭接點 110">
                <a:extLst>
                  <a:ext uri="{FF2B5EF4-FFF2-40B4-BE49-F238E27FC236}">
                    <a16:creationId xmlns:a16="http://schemas.microsoft.com/office/drawing/2014/main" id="{A2709DE2-C15A-49C4-8756-3CAA242DE9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群組 111">
              <a:extLst>
                <a:ext uri="{FF2B5EF4-FFF2-40B4-BE49-F238E27FC236}">
                  <a16:creationId xmlns:a16="http://schemas.microsoft.com/office/drawing/2014/main" id="{BB95EE5F-4640-47E7-B618-B2242A6550C3}"/>
                </a:ext>
              </a:extLst>
            </p:cNvPr>
            <p:cNvGrpSpPr/>
            <p:nvPr/>
          </p:nvGrpSpPr>
          <p:grpSpPr>
            <a:xfrm>
              <a:off x="6256965" y="5886005"/>
              <a:ext cx="459145" cy="216188"/>
              <a:chOff x="1796442" y="4366794"/>
              <a:chExt cx="459145" cy="216188"/>
            </a:xfrm>
          </p:grpSpPr>
          <p:cxnSp>
            <p:nvCxnSpPr>
              <p:cNvPr id="113" name="直線單箭頭接點 112">
                <a:extLst>
                  <a:ext uri="{FF2B5EF4-FFF2-40B4-BE49-F238E27FC236}">
                    <a16:creationId xmlns:a16="http://schemas.microsoft.com/office/drawing/2014/main" id="{D490B661-EC75-46DB-8716-10AC859198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單箭頭接點 113">
                <a:extLst>
                  <a:ext uri="{FF2B5EF4-FFF2-40B4-BE49-F238E27FC236}">
                    <a16:creationId xmlns:a16="http://schemas.microsoft.com/office/drawing/2014/main" id="{FB4A59DD-E8D9-4C3F-91F2-6FB451989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8F2FE66F-E251-4F49-8B56-429D4D1177BA}"/>
                </a:ext>
              </a:extLst>
            </p:cNvPr>
            <p:cNvSpPr txBox="1"/>
            <p:nvPr/>
          </p:nvSpPr>
          <p:spPr>
            <a:xfrm rot="5400000">
              <a:off x="6170989" y="5245398"/>
              <a:ext cx="893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  <p:cxnSp>
          <p:nvCxnSpPr>
            <p:cNvPr id="120" name="直線單箭頭接點 119">
              <a:extLst>
                <a:ext uri="{FF2B5EF4-FFF2-40B4-BE49-F238E27FC236}">
                  <a16:creationId xmlns:a16="http://schemas.microsoft.com/office/drawing/2014/main" id="{93A3971F-9E2C-480C-B99F-4A5B6DD5076A}"/>
                </a:ext>
              </a:extLst>
            </p:cNvPr>
            <p:cNvCxnSpPr>
              <a:cxnSpLocks/>
              <a:stCxn id="102" idx="6"/>
            </p:cNvCxnSpPr>
            <p:nvPr/>
          </p:nvCxnSpPr>
          <p:spPr>
            <a:xfrm>
              <a:off x="6822202" y="4233452"/>
              <a:ext cx="883683" cy="7676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單箭頭接點 120">
              <a:extLst>
                <a:ext uri="{FF2B5EF4-FFF2-40B4-BE49-F238E27FC236}">
                  <a16:creationId xmlns:a16="http://schemas.microsoft.com/office/drawing/2014/main" id="{5FD0A9CF-0426-488E-B7B2-A38B94EE1796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flipV="1">
              <a:off x="6851276" y="5001058"/>
              <a:ext cx="854609" cy="10142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id="{9BF7B395-3AE8-4EFE-9C40-348743E6C823}"/>
                </a:ext>
              </a:extLst>
            </p:cNvPr>
            <p:cNvSpPr/>
            <p:nvPr/>
          </p:nvSpPr>
          <p:spPr>
            <a:xfrm>
              <a:off x="6188869" y="4677449"/>
              <a:ext cx="638175" cy="6381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7B2BA8EC-24BA-479C-9523-3E056F8C1458}"/>
                </a:ext>
              </a:extLst>
            </p:cNvPr>
            <p:cNvSpPr/>
            <p:nvPr/>
          </p:nvSpPr>
          <p:spPr>
            <a:xfrm>
              <a:off x="5241305" y="4811871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cxnSp>
          <p:nvCxnSpPr>
            <p:cNvPr id="125" name="直線單箭頭接點 124">
              <a:extLst>
                <a:ext uri="{FF2B5EF4-FFF2-40B4-BE49-F238E27FC236}">
                  <a16:creationId xmlns:a16="http://schemas.microsoft.com/office/drawing/2014/main" id="{B647AA2D-6205-41F0-82D4-FB4809AC086C}"/>
                </a:ext>
              </a:extLst>
            </p:cNvPr>
            <p:cNvCxnSpPr>
              <a:cxnSpLocks/>
            </p:cNvCxnSpPr>
            <p:nvPr/>
          </p:nvCxnSpPr>
          <p:spPr>
            <a:xfrm>
              <a:off x="5610637" y="4998163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群組 125">
              <a:extLst>
                <a:ext uri="{FF2B5EF4-FFF2-40B4-BE49-F238E27FC236}">
                  <a16:creationId xmlns:a16="http://schemas.microsoft.com/office/drawing/2014/main" id="{99D8F09E-BA2D-4928-8204-475BDA72C3D6}"/>
                </a:ext>
              </a:extLst>
            </p:cNvPr>
            <p:cNvGrpSpPr/>
            <p:nvPr/>
          </p:nvGrpSpPr>
          <p:grpSpPr>
            <a:xfrm>
              <a:off x="6248812" y="4854738"/>
              <a:ext cx="459145" cy="216188"/>
              <a:chOff x="1796442" y="4366794"/>
              <a:chExt cx="459145" cy="216188"/>
            </a:xfrm>
          </p:grpSpPr>
          <p:cxnSp>
            <p:nvCxnSpPr>
              <p:cNvPr id="127" name="直線單箭頭接點 126">
                <a:extLst>
                  <a:ext uri="{FF2B5EF4-FFF2-40B4-BE49-F238E27FC236}">
                    <a16:creationId xmlns:a16="http://schemas.microsoft.com/office/drawing/2014/main" id="{3176BD4C-C1AD-4742-8347-B085D3478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單箭頭接點 127">
                <a:extLst>
                  <a:ext uri="{FF2B5EF4-FFF2-40B4-BE49-F238E27FC236}">
                    <a16:creationId xmlns:a16="http://schemas.microsoft.com/office/drawing/2014/main" id="{3533511D-2DD4-4415-A5EE-1C2A5BB78B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32A1B5A5-54A3-4B36-B4CC-2FD63A1A4BBE}"/>
                    </a:ext>
                  </a:extLst>
                </p:cNvPr>
                <p:cNvSpPr txBox="1"/>
                <p:nvPr/>
              </p:nvSpPr>
              <p:spPr>
                <a:xfrm>
                  <a:off x="3941527" y="4776787"/>
                  <a:ext cx="372025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32A1B5A5-54A3-4B36-B4CC-2FD63A1A4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527" y="4776787"/>
                  <a:ext cx="37202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1290" r="-6452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文字方塊 129">
              <a:extLst>
                <a:ext uri="{FF2B5EF4-FFF2-40B4-BE49-F238E27FC236}">
                  <a16:creationId xmlns:a16="http://schemas.microsoft.com/office/drawing/2014/main" id="{B817A540-3C9D-4F4D-8218-3AB6FC96873F}"/>
                </a:ext>
              </a:extLst>
            </p:cNvPr>
            <p:cNvSpPr txBox="1"/>
            <p:nvPr/>
          </p:nvSpPr>
          <p:spPr>
            <a:xfrm rot="5400000">
              <a:off x="3784076" y="5274160"/>
              <a:ext cx="893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cxnSp>
          <p:nvCxnSpPr>
            <p:cNvPr id="131" name="直線單箭頭接點 130">
              <a:extLst>
                <a:ext uri="{FF2B5EF4-FFF2-40B4-BE49-F238E27FC236}">
                  <a16:creationId xmlns:a16="http://schemas.microsoft.com/office/drawing/2014/main" id="{F79E2A5B-5986-4AD8-BE68-BA9ACE8A75C3}"/>
                </a:ext>
              </a:extLst>
            </p:cNvPr>
            <p:cNvCxnSpPr>
              <a:cxnSpLocks/>
              <a:stCxn id="101" idx="3"/>
              <a:endCxn id="104" idx="1"/>
            </p:cNvCxnSpPr>
            <p:nvPr/>
          </p:nvCxnSpPr>
          <p:spPr>
            <a:xfrm>
              <a:off x="4306434" y="4212759"/>
              <a:ext cx="930029" cy="20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43A7AF9F-3B73-4AD2-958E-441DCCF955DB}"/>
                </a:ext>
              </a:extLst>
            </p:cNvPr>
            <p:cNvCxnSpPr>
              <a:cxnSpLocks/>
              <a:stCxn id="101" idx="3"/>
              <a:endCxn id="124" idx="1"/>
            </p:cNvCxnSpPr>
            <p:nvPr/>
          </p:nvCxnSpPr>
          <p:spPr>
            <a:xfrm>
              <a:off x="4306434" y="4212759"/>
              <a:ext cx="934871" cy="7837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>
              <a:extLst>
                <a:ext uri="{FF2B5EF4-FFF2-40B4-BE49-F238E27FC236}">
                  <a16:creationId xmlns:a16="http://schemas.microsoft.com/office/drawing/2014/main" id="{B65B262A-A179-445A-9029-F04CECF08597}"/>
                </a:ext>
              </a:extLst>
            </p:cNvPr>
            <p:cNvCxnSpPr>
              <a:cxnSpLocks/>
              <a:stCxn id="129" idx="3"/>
              <a:endCxn id="104" idx="1"/>
            </p:cNvCxnSpPr>
            <p:nvPr/>
          </p:nvCxnSpPr>
          <p:spPr>
            <a:xfrm flipV="1">
              <a:off x="4313552" y="4233452"/>
              <a:ext cx="922911" cy="7280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FE49F004-21D8-4AC9-8F46-BB8508DFA3A3}"/>
                </a:ext>
              </a:extLst>
            </p:cNvPr>
            <p:cNvCxnSpPr>
              <a:cxnSpLocks/>
              <a:stCxn id="129" idx="3"/>
              <a:endCxn id="124" idx="1"/>
            </p:cNvCxnSpPr>
            <p:nvPr/>
          </p:nvCxnSpPr>
          <p:spPr>
            <a:xfrm>
              <a:off x="4313552" y="4961453"/>
              <a:ext cx="927753" cy="350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單箭頭接點 134">
              <a:extLst>
                <a:ext uri="{FF2B5EF4-FFF2-40B4-BE49-F238E27FC236}">
                  <a16:creationId xmlns:a16="http://schemas.microsoft.com/office/drawing/2014/main" id="{7D26C354-213C-4AC8-B6D0-736076449E7C}"/>
                </a:ext>
              </a:extLst>
            </p:cNvPr>
            <p:cNvCxnSpPr>
              <a:cxnSpLocks/>
              <a:stCxn id="129" idx="3"/>
              <a:endCxn id="105" idx="1"/>
            </p:cNvCxnSpPr>
            <p:nvPr/>
          </p:nvCxnSpPr>
          <p:spPr>
            <a:xfrm>
              <a:off x="4313552" y="4961453"/>
              <a:ext cx="928349" cy="10538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單箭頭接點 138">
              <a:extLst>
                <a:ext uri="{FF2B5EF4-FFF2-40B4-BE49-F238E27FC236}">
                  <a16:creationId xmlns:a16="http://schemas.microsoft.com/office/drawing/2014/main" id="{DA56C1ED-1D69-4F0E-82DC-27670ADC27F3}"/>
                </a:ext>
              </a:extLst>
            </p:cNvPr>
            <p:cNvCxnSpPr>
              <a:cxnSpLocks/>
              <a:stCxn id="123" idx="6"/>
            </p:cNvCxnSpPr>
            <p:nvPr/>
          </p:nvCxnSpPr>
          <p:spPr>
            <a:xfrm>
              <a:off x="6827044" y="4996537"/>
              <a:ext cx="878841" cy="45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文字方塊 148">
              <a:extLst>
                <a:ext uri="{FF2B5EF4-FFF2-40B4-BE49-F238E27FC236}">
                  <a16:creationId xmlns:a16="http://schemas.microsoft.com/office/drawing/2014/main" id="{98A07F6A-EA64-466F-9AD3-744110D5603F}"/>
                </a:ext>
              </a:extLst>
            </p:cNvPr>
            <p:cNvSpPr txBox="1"/>
            <p:nvPr/>
          </p:nvSpPr>
          <p:spPr>
            <a:xfrm>
              <a:off x="7182899" y="5584809"/>
              <a:ext cx="1594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Label generator</a:t>
              </a:r>
              <a:endParaRPr lang="zh-TW" altLang="en-US" sz="2400" dirty="0"/>
            </a:p>
          </p:txBody>
        </p:sp>
        <p:grpSp>
          <p:nvGrpSpPr>
            <p:cNvPr id="151" name="群組 150">
              <a:extLst>
                <a:ext uri="{FF2B5EF4-FFF2-40B4-BE49-F238E27FC236}">
                  <a16:creationId xmlns:a16="http://schemas.microsoft.com/office/drawing/2014/main" id="{C1B836F4-0483-4AE0-8383-4128B12370F3}"/>
                </a:ext>
              </a:extLst>
            </p:cNvPr>
            <p:cNvGrpSpPr/>
            <p:nvPr/>
          </p:nvGrpSpPr>
          <p:grpSpPr>
            <a:xfrm>
              <a:off x="7710727" y="4811871"/>
              <a:ext cx="1100320" cy="378376"/>
              <a:chOff x="7430587" y="2393729"/>
              <a:chExt cx="1100320" cy="3783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文字方塊 151">
                    <a:extLst>
                      <a:ext uri="{FF2B5EF4-FFF2-40B4-BE49-F238E27FC236}">
                        <a16:creationId xmlns:a16="http://schemas.microsoft.com/office/drawing/2014/main" id="{1076974F-6657-4BC4-B74A-287CA9528CF6}"/>
                      </a:ext>
                    </a:extLst>
                  </p:cNvPr>
                  <p:cNvSpPr txBox="1"/>
                  <p:nvPr/>
                </p:nvSpPr>
                <p:spPr>
                  <a:xfrm>
                    <a:off x="8285199" y="2393729"/>
                    <a:ext cx="24570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52" name="文字方塊 151">
                    <a:extLst>
                      <a:ext uri="{FF2B5EF4-FFF2-40B4-BE49-F238E27FC236}">
                        <a16:creationId xmlns:a16="http://schemas.microsoft.com/office/drawing/2014/main" id="{1076974F-6657-4BC4-B74A-287CA9528C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5199" y="2393729"/>
                    <a:ext cx="24570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000" t="-16393" r="-80000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8BC5713A-3E2F-4C60-B33E-44429E5FB4A1}"/>
                  </a:ext>
                </a:extLst>
              </p:cNvPr>
              <p:cNvSpPr/>
              <p:nvPr/>
            </p:nvSpPr>
            <p:spPr>
              <a:xfrm>
                <a:off x="7430587" y="2402773"/>
                <a:ext cx="36933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+</a:t>
                </a:r>
                <a:endParaRPr lang="zh-TW" altLang="en-US" sz="2400" dirty="0"/>
              </a:p>
            </p:txBody>
          </p:sp>
          <p:cxnSp>
            <p:nvCxnSpPr>
              <p:cNvPr id="154" name="直線單箭頭接點 153">
                <a:extLst>
                  <a:ext uri="{FF2B5EF4-FFF2-40B4-BE49-F238E27FC236}">
                    <a16:creationId xmlns:a16="http://schemas.microsoft.com/office/drawing/2014/main" id="{A9A15333-FB30-4D70-9C69-E01BABDC40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919" y="2596888"/>
                <a:ext cx="54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9D2918F-95FF-48B2-A418-C95FF16E4478}"/>
                  </a:ext>
                </a:extLst>
              </p:cNvPr>
              <p:cNvSpPr txBox="1"/>
              <p:nvPr/>
            </p:nvSpPr>
            <p:spPr>
              <a:xfrm>
                <a:off x="444246" y="1894630"/>
                <a:ext cx="2083785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9D2918F-95FF-48B2-A418-C95FF16E4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6" y="1894630"/>
                <a:ext cx="2083785" cy="842923"/>
              </a:xfrm>
              <a:prstGeom prst="rect">
                <a:avLst/>
              </a:prstGeom>
              <a:blipFill>
                <a:blip r:embed="rId23"/>
                <a:stretch>
                  <a:fillRect l="-4678" t="-5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548713A9-4C38-43A8-8C6A-FD20DC39968D}"/>
              </a:ext>
            </a:extLst>
          </p:cNvPr>
          <p:cNvSpPr txBox="1"/>
          <p:nvPr/>
        </p:nvSpPr>
        <p:spPr>
          <a:xfrm>
            <a:off x="7104265" y="388910"/>
            <a:ext cx="159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 neurons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0A37B2-DAA1-4CD2-AE7F-FA47FE074AC8}"/>
                  </a:ext>
                </a:extLst>
              </p:cNvPr>
              <p:cNvSpPr txBox="1"/>
              <p:nvPr/>
            </p:nvSpPr>
            <p:spPr>
              <a:xfrm>
                <a:off x="3878822" y="701534"/>
                <a:ext cx="364907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0A37B2-DAA1-4CD2-AE7F-FA47FE074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22" y="701534"/>
                <a:ext cx="364907" cy="369332"/>
              </a:xfrm>
              <a:prstGeom prst="rect">
                <a:avLst/>
              </a:prstGeom>
              <a:blipFill>
                <a:blip r:embed="rId24"/>
                <a:stretch>
                  <a:fillRect l="-9836" r="-6557" b="-112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80517CFB-4BE7-4FEF-83D2-BA361F000415}"/>
              </a:ext>
            </a:extLst>
          </p:cNvPr>
          <p:cNvSpPr/>
          <p:nvPr/>
        </p:nvSpPr>
        <p:spPr>
          <a:xfrm>
            <a:off x="6121322" y="587805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F1A1B685-B6F3-4D2F-8FC1-5F0046325818}"/>
              </a:ext>
            </a:extLst>
          </p:cNvPr>
          <p:cNvSpPr/>
          <p:nvPr/>
        </p:nvSpPr>
        <p:spPr>
          <a:xfrm>
            <a:off x="6150396" y="2369629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046164F-D07C-452A-B24C-AE126D53F184}"/>
              </a:ext>
            </a:extLst>
          </p:cNvPr>
          <p:cNvSpPr/>
          <p:nvPr/>
        </p:nvSpPr>
        <p:spPr>
          <a:xfrm>
            <a:off x="5173758" y="72222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1246B4-F2E1-4F8E-9C72-EE9BF8761FE3}"/>
              </a:ext>
            </a:extLst>
          </p:cNvPr>
          <p:cNvSpPr/>
          <p:nvPr/>
        </p:nvSpPr>
        <p:spPr>
          <a:xfrm>
            <a:off x="5179196" y="2504051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1294BF37-8E72-4610-850F-040595F0189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243729" y="886200"/>
            <a:ext cx="935467" cy="18025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CAD0187-567E-4167-81C4-0936177CDE40}"/>
              </a:ext>
            </a:extLst>
          </p:cNvPr>
          <p:cNvCxnSpPr>
            <a:cxnSpLocks/>
          </p:cNvCxnSpPr>
          <p:nvPr/>
        </p:nvCxnSpPr>
        <p:spPr>
          <a:xfrm>
            <a:off x="5543090" y="908519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8591BD4-CF30-479D-BBE0-A558FA9AD67A}"/>
              </a:ext>
            </a:extLst>
          </p:cNvPr>
          <p:cNvCxnSpPr>
            <a:cxnSpLocks/>
          </p:cNvCxnSpPr>
          <p:nvPr/>
        </p:nvCxnSpPr>
        <p:spPr>
          <a:xfrm>
            <a:off x="5548528" y="26951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938D079-BB77-4ED4-B797-A93C0CD58F0A}"/>
              </a:ext>
            </a:extLst>
          </p:cNvPr>
          <p:cNvGrpSpPr/>
          <p:nvPr/>
        </p:nvGrpSpPr>
        <p:grpSpPr>
          <a:xfrm>
            <a:off x="6181265" y="765094"/>
            <a:ext cx="459145" cy="216188"/>
            <a:chOff x="1796442" y="4366794"/>
            <a:chExt cx="459145" cy="216188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87EEFD49-6EE3-4961-B161-D557AB9BE0DB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BD36DEB0-E798-4CE6-A1B7-15C43923F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20BF0CEF-6959-43F2-A28B-C50E992CDA4B}"/>
              </a:ext>
            </a:extLst>
          </p:cNvPr>
          <p:cNvGrpSpPr/>
          <p:nvPr/>
        </p:nvGrpSpPr>
        <p:grpSpPr>
          <a:xfrm>
            <a:off x="6194260" y="2559446"/>
            <a:ext cx="459145" cy="216188"/>
            <a:chOff x="1796442" y="4366794"/>
            <a:chExt cx="459145" cy="216188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4DDBB582-D1B7-4352-8397-D8DEB04AACA3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B504368E-8D84-4958-AB5F-4ECFCA3B9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C25C2FC-2117-436C-A27E-27B5480CC8A0}"/>
              </a:ext>
            </a:extLst>
          </p:cNvPr>
          <p:cNvSpPr txBox="1"/>
          <p:nvPr/>
        </p:nvSpPr>
        <p:spPr>
          <a:xfrm rot="5400000">
            <a:off x="6108284" y="1918839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094D7517-7B00-4B2C-8723-07FED9DA4872}"/>
              </a:ext>
            </a:extLst>
          </p:cNvPr>
          <p:cNvGrpSpPr/>
          <p:nvPr/>
        </p:nvGrpSpPr>
        <p:grpSpPr>
          <a:xfrm>
            <a:off x="7643180" y="1480789"/>
            <a:ext cx="1100320" cy="378376"/>
            <a:chOff x="7430587" y="2393729"/>
            <a:chExt cx="1100320" cy="3783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0ACD72A5-7F75-4A69-8CAB-8E1328508EAF}"/>
                    </a:ext>
                  </a:extLst>
                </p:cNvPr>
                <p:cNvSpPr txBox="1"/>
                <p:nvPr/>
              </p:nvSpPr>
              <p:spPr>
                <a:xfrm>
                  <a:off x="8285199" y="2393729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0ACD72A5-7F75-4A69-8CAB-8E132850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5199" y="2393729"/>
                  <a:ext cx="24570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87A44BF-3F6F-4E4D-939B-49FD2CE0C13C}"/>
                </a:ext>
              </a:extLst>
            </p:cNvPr>
            <p:cNvSpPr/>
            <p:nvPr/>
          </p:nvSpPr>
          <p:spPr>
            <a:xfrm>
              <a:off x="7430587" y="2402773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D377ACEE-1F6D-4A75-8AC2-CB72B0F7006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919" y="2596888"/>
              <a:ext cx="5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188FD9E-2A14-4EC9-973C-226232741795}"/>
              </a:ext>
            </a:extLst>
          </p:cNvPr>
          <p:cNvCxnSpPr>
            <a:cxnSpLocks/>
            <a:stCxn id="12" idx="6"/>
            <a:endCxn id="11" idx="1"/>
          </p:cNvCxnSpPr>
          <p:nvPr/>
        </p:nvCxnSpPr>
        <p:spPr>
          <a:xfrm>
            <a:off x="6759497" y="906893"/>
            <a:ext cx="883683" cy="767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0CE9C76C-F3F9-4CF9-8417-C039FC6257B9}"/>
              </a:ext>
            </a:extLst>
          </p:cNvPr>
          <p:cNvCxnSpPr>
            <a:cxnSpLocks/>
            <a:stCxn id="13" idx="6"/>
            <a:endCxn id="11" idx="1"/>
          </p:cNvCxnSpPr>
          <p:nvPr/>
        </p:nvCxnSpPr>
        <p:spPr>
          <a:xfrm flipV="1">
            <a:off x="6788571" y="1674499"/>
            <a:ext cx="854609" cy="1014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071BB21D-8F48-4CE0-BAF1-B291BFA28ED3}"/>
              </a:ext>
            </a:extLst>
          </p:cNvPr>
          <p:cNvSpPr txBox="1"/>
          <p:nvPr/>
        </p:nvSpPr>
        <p:spPr>
          <a:xfrm>
            <a:off x="489899" y="4811871"/>
            <a:ext cx="217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number of k and n matters</a:t>
            </a:r>
            <a:endParaRPr lang="zh-TW" altLang="en-US" sz="2400" dirty="0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72B96452-92BB-4904-B007-A3A4C00C26D8}"/>
              </a:ext>
            </a:extLst>
          </p:cNvPr>
          <p:cNvSpPr/>
          <p:nvPr/>
        </p:nvSpPr>
        <p:spPr>
          <a:xfrm rot="5400000">
            <a:off x="1080250" y="2770301"/>
            <a:ext cx="581222" cy="51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6149E4D-9D4D-44E5-B2B7-96308C53291B}"/>
              </a:ext>
            </a:extLst>
          </p:cNvPr>
          <p:cNvSpPr txBox="1"/>
          <p:nvPr/>
        </p:nvSpPr>
        <p:spPr>
          <a:xfrm>
            <a:off x="464539" y="3300511"/>
            <a:ext cx="221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obtain global minima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97B7654-92A7-404E-87F5-DE2BE00EB1EB}"/>
                  </a:ext>
                </a:extLst>
              </p:cNvPr>
              <p:cNvSpPr/>
              <p:nvPr/>
            </p:nvSpPr>
            <p:spPr>
              <a:xfrm>
                <a:off x="2962654" y="1458634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97B7654-92A7-404E-87F5-DE2BE00EB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54" y="1458634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橢圓 57">
            <a:extLst>
              <a:ext uri="{FF2B5EF4-FFF2-40B4-BE49-F238E27FC236}">
                <a16:creationId xmlns:a16="http://schemas.microsoft.com/office/drawing/2014/main" id="{72957043-501F-4833-8912-6E04B6E8466B}"/>
              </a:ext>
            </a:extLst>
          </p:cNvPr>
          <p:cNvSpPr/>
          <p:nvPr/>
        </p:nvSpPr>
        <p:spPr>
          <a:xfrm>
            <a:off x="6126164" y="1350890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FAE9B2C-26BF-46EB-AAF9-70FC3E91788E}"/>
              </a:ext>
            </a:extLst>
          </p:cNvPr>
          <p:cNvSpPr/>
          <p:nvPr/>
        </p:nvSpPr>
        <p:spPr>
          <a:xfrm>
            <a:off x="5178600" y="14853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D6B3621D-1CDD-4DB9-A0A4-F3641F35392A}"/>
              </a:ext>
            </a:extLst>
          </p:cNvPr>
          <p:cNvCxnSpPr>
            <a:cxnSpLocks/>
          </p:cNvCxnSpPr>
          <p:nvPr/>
        </p:nvCxnSpPr>
        <p:spPr>
          <a:xfrm>
            <a:off x="5547932" y="167160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6EAD9B3E-FB5E-4893-9478-437C137B3720}"/>
              </a:ext>
            </a:extLst>
          </p:cNvPr>
          <p:cNvGrpSpPr/>
          <p:nvPr/>
        </p:nvGrpSpPr>
        <p:grpSpPr>
          <a:xfrm>
            <a:off x="6186107" y="1528179"/>
            <a:ext cx="459145" cy="216188"/>
            <a:chOff x="1796442" y="4366794"/>
            <a:chExt cx="459145" cy="216188"/>
          </a:xfrm>
        </p:grpSpPr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AD392137-76DB-4198-B28D-C13AE9509160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C0C0A3DE-6DF0-42B6-A059-BA77AB1D0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EA60769-F12B-4308-BAA2-45D6E2145606}"/>
                  </a:ext>
                </a:extLst>
              </p:cNvPr>
              <p:cNvSpPr txBox="1"/>
              <p:nvPr/>
            </p:nvSpPr>
            <p:spPr>
              <a:xfrm>
                <a:off x="3878822" y="1450228"/>
                <a:ext cx="37202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EA60769-F12B-4308-BAA2-45D6E214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22" y="1450228"/>
                <a:ext cx="372025" cy="369332"/>
              </a:xfrm>
              <a:prstGeom prst="rect">
                <a:avLst/>
              </a:prstGeom>
              <a:blipFill>
                <a:blip r:embed="rId6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字方塊 66">
            <a:extLst>
              <a:ext uri="{FF2B5EF4-FFF2-40B4-BE49-F238E27FC236}">
                <a16:creationId xmlns:a16="http://schemas.microsoft.com/office/drawing/2014/main" id="{9AAA093D-1E95-4ABC-A20E-2F312D7F8F37}"/>
              </a:ext>
            </a:extLst>
          </p:cNvPr>
          <p:cNvSpPr txBox="1"/>
          <p:nvPr/>
        </p:nvSpPr>
        <p:spPr>
          <a:xfrm rot="5400000">
            <a:off x="3721371" y="1947601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D90BED5C-3ED2-459D-9133-6D3A303967B4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4243729" y="886200"/>
            <a:ext cx="930029" cy="206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A46126F3-B19F-4579-9B0C-02C1824D4700}"/>
              </a:ext>
            </a:extLst>
          </p:cNvPr>
          <p:cNvCxnSpPr>
            <a:cxnSpLocks/>
            <a:stCxn id="9" idx="3"/>
            <a:endCxn id="59" idx="1"/>
          </p:cNvCxnSpPr>
          <p:nvPr/>
        </p:nvCxnSpPr>
        <p:spPr>
          <a:xfrm>
            <a:off x="4243729" y="886200"/>
            <a:ext cx="934871" cy="7837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90C75DE6-9B4D-4D0D-89AC-6BFEC73D6953}"/>
              </a:ext>
            </a:extLst>
          </p:cNvPr>
          <p:cNvCxnSpPr>
            <a:cxnSpLocks/>
            <a:stCxn id="66" idx="3"/>
            <a:endCxn id="14" idx="1"/>
          </p:cNvCxnSpPr>
          <p:nvPr/>
        </p:nvCxnSpPr>
        <p:spPr>
          <a:xfrm flipV="1">
            <a:off x="4250847" y="906893"/>
            <a:ext cx="922911" cy="728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EE958B8E-26B1-49E5-B5F0-8F89E34F6867}"/>
              </a:ext>
            </a:extLst>
          </p:cNvPr>
          <p:cNvCxnSpPr>
            <a:cxnSpLocks/>
            <a:stCxn id="66" idx="3"/>
            <a:endCxn id="59" idx="1"/>
          </p:cNvCxnSpPr>
          <p:nvPr/>
        </p:nvCxnSpPr>
        <p:spPr>
          <a:xfrm>
            <a:off x="4250847" y="1634894"/>
            <a:ext cx="927753" cy="35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C3EDC8C9-CC74-4141-BE5F-55F416627F46}"/>
              </a:ext>
            </a:extLst>
          </p:cNvPr>
          <p:cNvCxnSpPr>
            <a:cxnSpLocks/>
            <a:stCxn id="66" idx="3"/>
            <a:endCxn id="15" idx="1"/>
          </p:cNvCxnSpPr>
          <p:nvPr/>
        </p:nvCxnSpPr>
        <p:spPr>
          <a:xfrm>
            <a:off x="4250847" y="1634894"/>
            <a:ext cx="928349" cy="1053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FC73D4C-73F8-43DF-A242-DE97E5A70C7F}"/>
                  </a:ext>
                </a:extLst>
              </p:cNvPr>
              <p:cNvSpPr/>
              <p:nvPr/>
            </p:nvSpPr>
            <p:spPr>
              <a:xfrm>
                <a:off x="4739826" y="389451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7FC73D4C-73F8-43DF-A242-DE97E5A70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26" y="389451"/>
                <a:ext cx="519702" cy="461665"/>
              </a:xfrm>
              <a:prstGeom prst="rect">
                <a:avLst/>
              </a:prstGeom>
              <a:blipFill>
                <a:blip r:embed="rId7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6EBD9582-CF4E-49C3-ACF0-E456D539D5A3}"/>
                  </a:ext>
                </a:extLst>
              </p:cNvPr>
              <p:cNvSpPr/>
              <p:nvPr/>
            </p:nvSpPr>
            <p:spPr>
              <a:xfrm>
                <a:off x="4739826" y="1139263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6EBD9582-CF4E-49C3-ACF0-E456D539D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26" y="1139263"/>
                <a:ext cx="519702" cy="461665"/>
              </a:xfrm>
              <a:prstGeom prst="rect">
                <a:avLst/>
              </a:prstGeom>
              <a:blipFill>
                <a:blip r:embed="rId8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0F9825BD-5B2D-4096-89B1-0507E1729378}"/>
                  </a:ext>
                </a:extLst>
              </p:cNvPr>
              <p:cNvSpPr/>
              <p:nvPr/>
            </p:nvSpPr>
            <p:spPr>
              <a:xfrm>
                <a:off x="4739826" y="2132062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0F9825BD-5B2D-4096-89B1-0507E1729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26" y="2132062"/>
                <a:ext cx="519702" cy="461665"/>
              </a:xfrm>
              <a:prstGeom prst="rect">
                <a:avLst/>
              </a:prstGeom>
              <a:blipFill>
                <a:blip r:embed="rId9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7227C2CF-F673-462F-8459-75392FB28AE8}"/>
              </a:ext>
            </a:extLst>
          </p:cNvPr>
          <p:cNvCxnSpPr>
            <a:cxnSpLocks/>
            <a:stCxn id="58" idx="6"/>
            <a:endCxn id="11" idx="1"/>
          </p:cNvCxnSpPr>
          <p:nvPr/>
        </p:nvCxnSpPr>
        <p:spPr>
          <a:xfrm>
            <a:off x="6764339" y="1669978"/>
            <a:ext cx="878841" cy="4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左大括弧 92">
            <a:extLst>
              <a:ext uri="{FF2B5EF4-FFF2-40B4-BE49-F238E27FC236}">
                <a16:creationId xmlns:a16="http://schemas.microsoft.com/office/drawing/2014/main" id="{1CE68761-A5DE-4216-93B5-C498CED9F079}"/>
              </a:ext>
            </a:extLst>
          </p:cNvPr>
          <p:cNvSpPr/>
          <p:nvPr/>
        </p:nvSpPr>
        <p:spPr>
          <a:xfrm>
            <a:off x="3460348" y="620283"/>
            <a:ext cx="398196" cy="22531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4C01D7F-26E1-4733-A96B-FD1B56EFD87F}"/>
                  </a:ext>
                </a:extLst>
              </p:cNvPr>
              <p:cNvSpPr/>
              <p:nvPr/>
            </p:nvSpPr>
            <p:spPr>
              <a:xfrm>
                <a:off x="5438456" y="277883"/>
                <a:ext cx="1221681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74C01D7F-26E1-4733-A96B-FD1B56EFD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56" y="277883"/>
                <a:ext cx="122168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DFF16628-5F46-4DEF-931C-5B4441E2C9F2}"/>
                  </a:ext>
                </a:extLst>
              </p:cNvPr>
              <p:cNvSpPr/>
              <p:nvPr/>
            </p:nvSpPr>
            <p:spPr>
              <a:xfrm>
                <a:off x="5438456" y="1136731"/>
                <a:ext cx="1228285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DFF16628-5F46-4DEF-931C-5B4441E2C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56" y="1136731"/>
                <a:ext cx="122828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175D57A5-87B9-48EE-901A-969CEFEF9421}"/>
                  </a:ext>
                </a:extLst>
              </p:cNvPr>
              <p:cNvSpPr/>
              <p:nvPr/>
            </p:nvSpPr>
            <p:spPr>
              <a:xfrm>
                <a:off x="5456577" y="2184363"/>
                <a:ext cx="1248162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175D57A5-87B9-48EE-901A-969CEFEF9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577" y="2184363"/>
                <a:ext cx="124816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字方塊 96">
            <a:extLst>
              <a:ext uri="{FF2B5EF4-FFF2-40B4-BE49-F238E27FC236}">
                <a16:creationId xmlns:a16="http://schemas.microsoft.com/office/drawing/2014/main" id="{5E18534A-78A2-4540-88A7-BB5E972542DD}"/>
              </a:ext>
            </a:extLst>
          </p:cNvPr>
          <p:cNvSpPr txBox="1"/>
          <p:nvPr/>
        </p:nvSpPr>
        <p:spPr>
          <a:xfrm>
            <a:off x="6861036" y="764315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377A3833-A799-4C68-B2A3-D47652BDE74C}"/>
              </a:ext>
            </a:extLst>
          </p:cNvPr>
          <p:cNvSpPr txBox="1"/>
          <p:nvPr/>
        </p:nvSpPr>
        <p:spPr>
          <a:xfrm>
            <a:off x="6881335" y="1270893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F869C565-E1B6-4C75-82C2-E9BAFECFCF79}"/>
              </a:ext>
            </a:extLst>
          </p:cNvPr>
          <p:cNvSpPr txBox="1"/>
          <p:nvPr/>
        </p:nvSpPr>
        <p:spPr>
          <a:xfrm>
            <a:off x="6882386" y="1821461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70D7D872-A0AF-4F5D-9775-73CFB57882B6}"/>
                  </a:ext>
                </a:extLst>
              </p:cNvPr>
              <p:cNvSpPr/>
              <p:nvPr/>
            </p:nvSpPr>
            <p:spPr>
              <a:xfrm>
                <a:off x="2981817" y="4799707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70D7D872-A0AF-4F5D-9775-73CFB5788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817" y="4799707"/>
                <a:ext cx="42639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D0A00358-4300-436C-8151-A4705F8B45C0}"/>
                  </a:ext>
                </a:extLst>
              </p:cNvPr>
              <p:cNvSpPr/>
              <p:nvPr/>
            </p:nvSpPr>
            <p:spPr>
              <a:xfrm>
                <a:off x="4802531" y="3716010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D0A00358-4300-436C-8151-A4705F8B4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1" y="3716010"/>
                <a:ext cx="51970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A59D81D2-F066-4253-9C8A-9BFBE2CF2E82}"/>
                  </a:ext>
                </a:extLst>
              </p:cNvPr>
              <p:cNvSpPr/>
              <p:nvPr/>
            </p:nvSpPr>
            <p:spPr>
              <a:xfrm>
                <a:off x="4802531" y="4465822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A59D81D2-F066-4253-9C8A-9BFBE2CF2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1" y="4465822"/>
                <a:ext cx="51970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AC1F1874-73AE-4A5C-A8B2-FE06F2ACF42C}"/>
                  </a:ext>
                </a:extLst>
              </p:cNvPr>
              <p:cNvSpPr/>
              <p:nvPr/>
            </p:nvSpPr>
            <p:spPr>
              <a:xfrm>
                <a:off x="4802531" y="5458621"/>
                <a:ext cx="519702" cy="4616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AC1F1874-73AE-4A5C-A8B2-FE06F2ACF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1" y="5458621"/>
                <a:ext cx="51970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左大括弧 139">
            <a:extLst>
              <a:ext uri="{FF2B5EF4-FFF2-40B4-BE49-F238E27FC236}">
                <a16:creationId xmlns:a16="http://schemas.microsoft.com/office/drawing/2014/main" id="{3CB81644-B731-404A-BDE5-5A26F6CAB981}"/>
              </a:ext>
            </a:extLst>
          </p:cNvPr>
          <p:cNvSpPr/>
          <p:nvPr/>
        </p:nvSpPr>
        <p:spPr>
          <a:xfrm>
            <a:off x="3523053" y="3946842"/>
            <a:ext cx="398196" cy="22531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1719C8E2-7DF3-4B68-82A6-18CE9F708306}"/>
                  </a:ext>
                </a:extLst>
              </p:cNvPr>
              <p:cNvSpPr/>
              <p:nvPr/>
            </p:nvSpPr>
            <p:spPr>
              <a:xfrm>
                <a:off x="5501161" y="3604442"/>
                <a:ext cx="1160061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1719C8E2-7DF3-4B68-82A6-18CE9F708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61" y="3604442"/>
                <a:ext cx="11600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19C00D15-52D9-4B31-B151-FD9DA7EAD03F}"/>
                  </a:ext>
                </a:extLst>
              </p:cNvPr>
              <p:cNvSpPr/>
              <p:nvPr/>
            </p:nvSpPr>
            <p:spPr>
              <a:xfrm>
                <a:off x="5501161" y="4463290"/>
                <a:ext cx="1166665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19C00D15-52D9-4B31-B151-FD9DA7EAD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61" y="4463290"/>
                <a:ext cx="116666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CA703F4B-3773-4FF0-AF71-7288C016944A}"/>
                  </a:ext>
                </a:extLst>
              </p:cNvPr>
              <p:cNvSpPr/>
              <p:nvPr/>
            </p:nvSpPr>
            <p:spPr>
              <a:xfrm>
                <a:off x="5519282" y="5510922"/>
                <a:ext cx="1200713" cy="58233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CA703F4B-3773-4FF0-AF71-7288C0169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82" y="5510922"/>
                <a:ext cx="1200713" cy="58233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5556A816-8F6C-499F-9A98-3712E205FD40}"/>
              </a:ext>
            </a:extLst>
          </p:cNvPr>
          <p:cNvSpPr txBox="1"/>
          <p:nvPr/>
        </p:nvSpPr>
        <p:spPr>
          <a:xfrm>
            <a:off x="6923741" y="4090874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5A41B8A3-ADD7-4397-8116-7F49FFBA7F0A}"/>
              </a:ext>
            </a:extLst>
          </p:cNvPr>
          <p:cNvSpPr txBox="1"/>
          <p:nvPr/>
        </p:nvSpPr>
        <p:spPr>
          <a:xfrm>
            <a:off x="6944040" y="4597452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C48291D0-29C6-4039-BE26-8F9471416B8E}"/>
              </a:ext>
            </a:extLst>
          </p:cNvPr>
          <p:cNvSpPr txBox="1"/>
          <p:nvPr/>
        </p:nvSpPr>
        <p:spPr>
          <a:xfrm>
            <a:off x="6945091" y="5148020"/>
            <a:ext cx="5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29CB1F77-2EF8-4FD4-ABDB-A79BD6A4F86C}"/>
              </a:ext>
            </a:extLst>
          </p:cNvPr>
          <p:cNvSpPr/>
          <p:nvPr/>
        </p:nvSpPr>
        <p:spPr>
          <a:xfrm>
            <a:off x="168381" y="261268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Considering Data</a:t>
            </a:r>
            <a:endParaRPr lang="zh-TW" altLang="en-US" sz="3200" b="1" i="1" u="sng" dirty="0"/>
          </a:p>
        </p:txBody>
      </p:sp>
      <p:sp>
        <p:nvSpPr>
          <p:cNvPr id="148" name="文字方塊 147">
            <a:extLst>
              <a:ext uri="{FF2B5EF4-FFF2-40B4-BE49-F238E27FC236}">
                <a16:creationId xmlns:a16="http://schemas.microsoft.com/office/drawing/2014/main" id="{B9FFFAC4-10F4-4423-9AF0-2405BCFDFC02}"/>
              </a:ext>
            </a:extLst>
          </p:cNvPr>
          <p:cNvSpPr txBox="1"/>
          <p:nvPr/>
        </p:nvSpPr>
        <p:spPr>
          <a:xfrm>
            <a:off x="7016037" y="2248800"/>
            <a:ext cx="159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Network to be trained</a:t>
            </a:r>
            <a:endParaRPr lang="zh-TW" altLang="en-US" sz="2400" dirty="0"/>
          </a:p>
        </p:txBody>
      </p: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FE1B52E4-8BBF-4C9D-A0E5-9B5833E2FC7F}"/>
              </a:ext>
            </a:extLst>
          </p:cNvPr>
          <p:cNvCxnSpPr/>
          <p:nvPr/>
        </p:nvCxnSpPr>
        <p:spPr>
          <a:xfrm>
            <a:off x="8659276" y="1898707"/>
            <a:ext cx="0" cy="291762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8DA26083-0B55-433B-9644-32C971CE356E}"/>
              </a:ext>
            </a:extLst>
          </p:cNvPr>
          <p:cNvSpPr txBox="1"/>
          <p:nvPr/>
        </p:nvSpPr>
        <p:spPr>
          <a:xfrm>
            <a:off x="2769285" y="3142777"/>
            <a:ext cx="91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N(0,1)</a:t>
            </a:r>
            <a:endParaRPr lang="zh-TW" altLang="en-US" sz="2400" dirty="0"/>
          </a:p>
        </p:txBody>
      </p: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C0CA1D40-DF10-46FA-9EB3-B7D388E7A303}"/>
              </a:ext>
            </a:extLst>
          </p:cNvPr>
          <p:cNvCxnSpPr>
            <a:cxnSpLocks/>
          </p:cNvCxnSpPr>
          <p:nvPr/>
        </p:nvCxnSpPr>
        <p:spPr>
          <a:xfrm>
            <a:off x="3175853" y="1898707"/>
            <a:ext cx="0" cy="1272139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EFA8946E-D2EA-489D-8AEC-979875FB5459}"/>
              </a:ext>
            </a:extLst>
          </p:cNvPr>
          <p:cNvCxnSpPr>
            <a:cxnSpLocks/>
          </p:cNvCxnSpPr>
          <p:nvPr/>
        </p:nvCxnSpPr>
        <p:spPr>
          <a:xfrm flipH="1" flipV="1">
            <a:off x="3175853" y="3667858"/>
            <a:ext cx="0" cy="1272139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" grpId="0" animBg="1"/>
      <p:bldP spid="50" grpId="0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22" grpId="0"/>
      <p:bldP spid="136" grpId="0" animBg="1"/>
      <p:bldP spid="137" grpId="0" animBg="1"/>
      <p:bldP spid="138" grpId="0" animBg="1"/>
      <p:bldP spid="140" grpId="0" animBg="1"/>
      <p:bldP spid="141" grpId="0" animBg="1"/>
      <p:bldP spid="142" grpId="0" animBg="1"/>
      <p:bldP spid="143" grpId="0" animBg="1"/>
      <p:bldP spid="144" grpId="0"/>
      <p:bldP spid="145" grpId="0"/>
      <p:bldP spid="146" grpId="0"/>
      <p:bldP spid="1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DFFB088-CE97-4C7B-A999-C4F5306F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384"/>
            <a:ext cx="9144000" cy="515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1E9F457-DBCF-49C4-A3D0-BA52813742DB}"/>
                  </a:ext>
                </a:extLst>
              </p:cNvPr>
              <p:cNvSpPr txBox="1"/>
              <p:nvPr/>
            </p:nvSpPr>
            <p:spPr>
              <a:xfrm>
                <a:off x="5423064" y="5772150"/>
                <a:ext cx="3092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No local 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1E9F457-DBCF-49C4-A3D0-BA528137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64" y="5772150"/>
                <a:ext cx="3092285" cy="461665"/>
              </a:xfrm>
              <a:prstGeom prst="rect">
                <a:avLst/>
              </a:prstGeom>
              <a:blipFill>
                <a:blip r:embed="rId3"/>
                <a:stretch>
                  <a:fillRect l="-315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2E6544C-0A0F-4A65-AFD7-99689246140F}"/>
              </a:ext>
            </a:extLst>
          </p:cNvPr>
          <p:cNvSpPr/>
          <p:nvPr/>
        </p:nvSpPr>
        <p:spPr>
          <a:xfrm>
            <a:off x="168381" y="261268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Considering Data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242136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047-6138-40B9-A8A6-D696761D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1D7FDF-F736-4B49-A71A-14D0ECFD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C8EBF1-D355-418C-8984-5D4F5D3B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06" y="0"/>
            <a:ext cx="599491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B4ADF8-4984-4134-9DDB-6F204CF97BC8}"/>
              </a:ext>
            </a:extLst>
          </p:cNvPr>
          <p:cNvSpPr/>
          <p:nvPr/>
        </p:nvSpPr>
        <p:spPr>
          <a:xfrm>
            <a:off x="168381" y="261268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Considering Data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84054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62726E-EF25-4357-85A4-061BEBE1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2F39D6-D49C-4734-A036-C695869A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zh-TW" sz="1900" dirty="0"/>
              <a:t>Grzegorz Swirszcz, Wojciech Marian Czarnecki, Razvan Pascanu</a:t>
            </a:r>
            <a:r>
              <a:rPr lang="en-US" altLang="zh-TW" sz="1900" dirty="0"/>
              <a:t>, “Local minima in training of neural networks”, </a:t>
            </a:r>
            <a:r>
              <a:rPr lang="en-US" altLang="zh-TW" sz="1900" dirty="0" err="1"/>
              <a:t>arXiv</a:t>
            </a:r>
            <a:r>
              <a:rPr lang="en-US" altLang="zh-TW" sz="1900" dirty="0"/>
              <a:t>, 2016</a:t>
            </a:r>
          </a:p>
          <a:p>
            <a:r>
              <a:rPr lang="en-US" altLang="zh-TW" sz="1900" dirty="0" err="1"/>
              <a:t>Itay</a:t>
            </a:r>
            <a:r>
              <a:rPr lang="en-US" altLang="zh-TW" sz="1900" dirty="0"/>
              <a:t> Safran, </a:t>
            </a:r>
            <a:r>
              <a:rPr lang="en-US" altLang="zh-TW" sz="1900" dirty="0" err="1"/>
              <a:t>Ohad</a:t>
            </a:r>
            <a:r>
              <a:rPr lang="en-US" altLang="zh-TW" sz="1900" dirty="0"/>
              <a:t> Shamir, “Spurious Local Minima are Common in Two-Layer </a:t>
            </a:r>
            <a:r>
              <a:rPr lang="en-US" altLang="zh-TW" sz="1900" dirty="0" err="1"/>
              <a:t>ReLU</a:t>
            </a:r>
            <a:r>
              <a:rPr lang="en-US" altLang="zh-TW" sz="1900" dirty="0"/>
              <a:t> Neural Networks”, </a:t>
            </a:r>
            <a:r>
              <a:rPr lang="en-US" altLang="zh-TW" sz="1900" dirty="0" err="1"/>
              <a:t>arXiv</a:t>
            </a:r>
            <a:r>
              <a:rPr lang="en-US" altLang="zh-TW" sz="1900" dirty="0"/>
              <a:t>, 2017</a:t>
            </a:r>
          </a:p>
          <a:p>
            <a:r>
              <a:rPr lang="en-US" altLang="zh-TW" sz="1900" dirty="0"/>
              <a:t>Yi Zhou, </a:t>
            </a:r>
            <a:r>
              <a:rPr lang="en-US" altLang="zh-TW" sz="1900" dirty="0" err="1"/>
              <a:t>Yingbin</a:t>
            </a:r>
            <a:r>
              <a:rPr lang="en-US" altLang="zh-TW" sz="1900" dirty="0"/>
              <a:t> Liang, “Critical Points of Neural Networks: Analytical Forms and Landscape Properties”, </a:t>
            </a:r>
            <a:r>
              <a:rPr lang="en-US" altLang="zh-TW" sz="1900" dirty="0" err="1"/>
              <a:t>arXiv</a:t>
            </a:r>
            <a:r>
              <a:rPr lang="en-US" altLang="zh-TW" sz="1900" dirty="0"/>
              <a:t>, 2017</a:t>
            </a:r>
          </a:p>
          <a:p>
            <a:r>
              <a:rPr lang="en-US" altLang="zh-TW" sz="1900" dirty="0"/>
              <a:t>Shai </a:t>
            </a:r>
            <a:r>
              <a:rPr lang="en-US" altLang="zh-TW" sz="1900" dirty="0" err="1"/>
              <a:t>Shalev-Shwartz</a:t>
            </a:r>
            <a:r>
              <a:rPr lang="en-US" altLang="zh-TW" sz="1900" dirty="0"/>
              <a:t>, </a:t>
            </a:r>
            <a:r>
              <a:rPr lang="en-US" altLang="zh-TW" sz="1900" dirty="0" err="1"/>
              <a:t>Ohad</a:t>
            </a:r>
            <a:r>
              <a:rPr lang="en-US" altLang="zh-TW" sz="1900" dirty="0"/>
              <a:t> Shamir, </a:t>
            </a:r>
            <a:r>
              <a:rPr lang="en-US" altLang="zh-TW" sz="1900" dirty="0" err="1"/>
              <a:t>Shaked</a:t>
            </a:r>
            <a:r>
              <a:rPr lang="en-US" altLang="zh-TW" sz="1900" dirty="0"/>
              <a:t> Shammah, “Failures of Gradient-Based Deep Learning”, </a:t>
            </a:r>
            <a:r>
              <a:rPr lang="en-US" altLang="zh-TW" sz="1900" dirty="0" err="1"/>
              <a:t>arXiv</a:t>
            </a:r>
            <a:r>
              <a:rPr lang="en-US" altLang="zh-TW" sz="1900" dirty="0"/>
              <a:t>, 2017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CF1FF0E-B368-4977-9EF6-D177E2AF8619}"/>
              </a:ext>
            </a:extLst>
          </p:cNvPr>
          <p:cNvGrpSpPr/>
          <p:nvPr/>
        </p:nvGrpSpPr>
        <p:grpSpPr>
          <a:xfrm>
            <a:off x="968187" y="4733365"/>
            <a:ext cx="7243483" cy="1641780"/>
            <a:chOff x="968187" y="4733365"/>
            <a:chExt cx="7243483" cy="164178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3CE65F2B-9ABF-44D7-968A-00B553FDF6F3}"/>
                </a:ext>
              </a:extLst>
            </p:cNvPr>
            <p:cNvSpPr txBox="1"/>
            <p:nvPr/>
          </p:nvSpPr>
          <p:spPr>
            <a:xfrm>
              <a:off x="968187" y="4733365"/>
              <a:ext cx="4805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The theory should looks like …</a:t>
              </a:r>
              <a:endParaRPr lang="zh-TW" altLang="en-US" sz="2400" dirty="0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6C6920E-7297-4578-993B-7BA7189EF2D8}"/>
                </a:ext>
              </a:extLst>
            </p:cNvPr>
            <p:cNvGrpSpPr/>
            <p:nvPr/>
          </p:nvGrpSpPr>
          <p:grpSpPr>
            <a:xfrm>
              <a:off x="1695181" y="5384502"/>
              <a:ext cx="6516489" cy="905048"/>
              <a:chOff x="1731040" y="5348800"/>
              <a:chExt cx="6516489" cy="905048"/>
            </a:xfrm>
          </p:grpSpPr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FB37D3C-F121-4255-BBE9-409704644552}"/>
                  </a:ext>
                </a:extLst>
              </p:cNvPr>
              <p:cNvSpPr txBox="1"/>
              <p:nvPr/>
            </p:nvSpPr>
            <p:spPr>
              <a:xfrm>
                <a:off x="1731040" y="5348800"/>
                <a:ext cx="65164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Under some conditions (initialization, data, ……),</a:t>
                </a:r>
                <a:endParaRPr lang="zh-TW" altLang="en-US" sz="2400" dirty="0"/>
              </a:p>
            </p:txBody>
          </p:sp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0DF23BF-6F15-4B34-8746-44BDC2CF0C41}"/>
                  </a:ext>
                </a:extLst>
              </p:cNvPr>
              <p:cNvSpPr txBox="1"/>
              <p:nvPr/>
            </p:nvSpPr>
            <p:spPr>
              <a:xfrm>
                <a:off x="2806806" y="5792183"/>
                <a:ext cx="4042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can find global optimal.</a:t>
                </a:r>
                <a:endParaRPr lang="zh-TW" altLang="en-US" sz="2400" dirty="0"/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AF39C14-E315-45FD-BEAC-0A0607340ABB}"/>
                </a:ext>
              </a:extLst>
            </p:cNvPr>
            <p:cNvSpPr/>
            <p:nvPr/>
          </p:nvSpPr>
          <p:spPr>
            <a:xfrm>
              <a:off x="1632429" y="5280625"/>
              <a:ext cx="6319266" cy="109452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0513"/>
            <a:ext cx="7772400" cy="2387600"/>
          </a:xfrm>
        </p:spPr>
        <p:txBody>
          <a:bodyPr/>
          <a:lstStyle/>
          <a:p>
            <a:r>
              <a:rPr lang="en-US" altLang="zh-TW" dirty="0"/>
              <a:t>Conjecture </a:t>
            </a:r>
            <a:br>
              <a:rPr lang="en-US" altLang="zh-TW" dirty="0"/>
            </a:br>
            <a:r>
              <a:rPr lang="en-US" altLang="zh-TW" dirty="0"/>
              <a:t>about Deep Learning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EC2D27-ED44-4B31-A44D-A4C13C562181}"/>
              </a:ext>
            </a:extLst>
          </p:cNvPr>
          <p:cNvSpPr/>
          <p:nvPr/>
        </p:nvSpPr>
        <p:spPr>
          <a:xfrm>
            <a:off x="685800" y="5653314"/>
            <a:ext cx="8131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Almost all local minimum have very similar loss to the global optimum, and hence finding a local minimum is good enough.</a:t>
            </a:r>
          </a:p>
        </p:txBody>
      </p:sp>
    </p:spTree>
    <p:extLst>
      <p:ext uri="{BB962C8B-B14F-4D97-AF65-F5344CB8AC3E}">
        <p14:creationId xmlns:p14="http://schemas.microsoft.com/office/powerpoint/2010/main" val="759203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26F15-CCF4-4193-A71B-1F1DF573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Analyzing Hessian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434B54-8A0C-4D39-B3C4-1EF288A1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When we meet a critical point, it can be saddle point or local minima.</a:t>
            </a:r>
          </a:p>
          <a:p>
            <a:r>
              <a:rPr lang="en-US" altLang="zh-TW" sz="2400" dirty="0"/>
              <a:t>Analyzing H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A3CBE1-9344-4751-9CCB-D1B782EDC11B}"/>
              </a:ext>
            </a:extLst>
          </p:cNvPr>
          <p:cNvSpPr txBox="1"/>
          <p:nvPr/>
        </p:nvSpPr>
        <p:spPr>
          <a:xfrm>
            <a:off x="1071563" y="3298180"/>
            <a:ext cx="454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the network has N parameters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8291E46-DBF2-4771-8A9C-D08E522686BC}"/>
                  </a:ext>
                </a:extLst>
              </p:cNvPr>
              <p:cNvSpPr txBox="1"/>
              <p:nvPr/>
            </p:nvSpPr>
            <p:spPr>
              <a:xfrm>
                <a:off x="2062162" y="4101307"/>
                <a:ext cx="432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8291E46-DBF2-4771-8A9C-D08E5226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62" y="4101307"/>
                <a:ext cx="43268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FD187F2-294C-4AA0-822B-62D3C57395F4}"/>
                  </a:ext>
                </a:extLst>
              </p:cNvPr>
              <p:cNvSpPr txBox="1"/>
              <p:nvPr/>
            </p:nvSpPr>
            <p:spPr>
              <a:xfrm>
                <a:off x="3344527" y="4101306"/>
                <a:ext cx="4409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1FD187F2-294C-4AA0-822B-62D3C573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27" y="4101306"/>
                <a:ext cx="4409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33ABD62-B6C7-4793-91F8-090BD167288D}"/>
                  </a:ext>
                </a:extLst>
              </p:cNvPr>
              <p:cNvSpPr txBox="1"/>
              <p:nvPr/>
            </p:nvSpPr>
            <p:spPr>
              <a:xfrm>
                <a:off x="4710739" y="4115472"/>
                <a:ext cx="4409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33ABD62-B6C7-4793-91F8-090BD1672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39" y="4115472"/>
                <a:ext cx="4409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4BC31BB-B155-4197-8D75-743CA7C61464}"/>
                  </a:ext>
                </a:extLst>
              </p:cNvPr>
              <p:cNvSpPr txBox="1"/>
              <p:nvPr/>
            </p:nvSpPr>
            <p:spPr>
              <a:xfrm>
                <a:off x="7147110" y="4101305"/>
                <a:ext cx="4935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4BC31BB-B155-4197-8D75-743CA7C61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0" y="4101305"/>
                <a:ext cx="4935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AC52787D-A9C9-49B7-9C44-1CFE76B2B492}"/>
              </a:ext>
            </a:extLst>
          </p:cNvPr>
          <p:cNvSpPr txBox="1"/>
          <p:nvPr/>
        </p:nvSpPr>
        <p:spPr>
          <a:xfrm>
            <a:off x="5699566" y="4115472"/>
            <a:ext cx="89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07938CE-1681-4387-803C-29B600F1BC01}"/>
                  </a:ext>
                </a:extLst>
              </p:cNvPr>
              <p:cNvSpPr txBox="1"/>
              <p:nvPr/>
            </p:nvSpPr>
            <p:spPr>
              <a:xfrm>
                <a:off x="671512" y="5654747"/>
                <a:ext cx="7800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assume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1/2 (?) to be positive, 1/2 (?) to be negative.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07938CE-1681-4387-803C-29B600F1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2" y="5654747"/>
                <a:ext cx="7800975" cy="461665"/>
              </a:xfrm>
              <a:prstGeom prst="rect">
                <a:avLst/>
              </a:prstGeom>
              <a:blipFill>
                <a:blip r:embed="rId6"/>
                <a:stretch>
                  <a:fillRect l="-1172" t="-10667" r="-2969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5E79DDB-A348-4E8E-8F73-574FDAB50B9A}"/>
                  </a:ext>
                </a:extLst>
              </p:cNvPr>
              <p:cNvSpPr txBox="1"/>
              <p:nvPr/>
            </p:nvSpPr>
            <p:spPr>
              <a:xfrm>
                <a:off x="2062162" y="4712448"/>
                <a:ext cx="426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5E79DDB-A348-4E8E-8F73-574FDAB5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62" y="4712448"/>
                <a:ext cx="42659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31DDEA-139A-4FFA-B08B-B94E15AB9F6A}"/>
                  </a:ext>
                </a:extLst>
              </p:cNvPr>
              <p:cNvSpPr txBox="1"/>
              <p:nvPr/>
            </p:nvSpPr>
            <p:spPr>
              <a:xfrm>
                <a:off x="3344527" y="4712447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31DDEA-139A-4FFA-B08B-B94E15AB9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27" y="4712447"/>
                <a:ext cx="43486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F0774AF-A94C-4DF1-8D4C-A79079AB33A5}"/>
                  </a:ext>
                </a:extLst>
              </p:cNvPr>
              <p:cNvSpPr txBox="1"/>
              <p:nvPr/>
            </p:nvSpPr>
            <p:spPr>
              <a:xfrm>
                <a:off x="4710739" y="4726613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F0774AF-A94C-4DF1-8D4C-A79079AB3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39" y="4726613"/>
                <a:ext cx="43486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C0685E7-8878-4337-AAC8-71AD852D1AF0}"/>
                  </a:ext>
                </a:extLst>
              </p:cNvPr>
              <p:cNvSpPr txBox="1"/>
              <p:nvPr/>
            </p:nvSpPr>
            <p:spPr>
              <a:xfrm>
                <a:off x="7147110" y="4712446"/>
                <a:ext cx="487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C0685E7-8878-4337-AAC8-71AD852D1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0" y="4712446"/>
                <a:ext cx="48750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5FE0C9-3ED2-4D36-AAF8-F45B5910193D}"/>
              </a:ext>
            </a:extLst>
          </p:cNvPr>
          <p:cNvSpPr txBox="1"/>
          <p:nvPr/>
        </p:nvSpPr>
        <p:spPr>
          <a:xfrm>
            <a:off x="5699566" y="4726613"/>
            <a:ext cx="89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81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B6A7C7-8EE2-4769-A132-EC3F0287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Analyzing Hessian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30D68B-0FFE-46B8-A440-F1117539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N=1:</a:t>
            </a:r>
          </a:p>
          <a:p>
            <a:endParaRPr lang="en-US" altLang="zh-TW" dirty="0"/>
          </a:p>
          <a:p>
            <a:r>
              <a:rPr lang="en-US" altLang="zh-TW" dirty="0"/>
              <a:t>If N=2: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If N=10: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A52BDB2-DF6D-423C-A25E-7D30746BE8FF}"/>
                  </a:ext>
                </a:extLst>
              </p:cNvPr>
              <p:cNvSpPr txBox="1"/>
              <p:nvPr/>
            </p:nvSpPr>
            <p:spPr>
              <a:xfrm>
                <a:off x="2470807" y="1825625"/>
                <a:ext cx="432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A52BDB2-DF6D-423C-A25E-7D30746B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807" y="1825625"/>
                <a:ext cx="43268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00F1ED1-7390-4A7B-8D60-BA592F8E85C5}"/>
                  </a:ext>
                </a:extLst>
              </p:cNvPr>
              <p:cNvSpPr txBox="1"/>
              <p:nvPr/>
            </p:nvSpPr>
            <p:spPr>
              <a:xfrm>
                <a:off x="2476898" y="2358019"/>
                <a:ext cx="426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00F1ED1-7390-4A7B-8D60-BA592F8E8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98" y="2358019"/>
                <a:ext cx="42659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FCD5C53-0DB6-4865-A3D9-DC35CE1D21B1}"/>
              </a:ext>
            </a:extLst>
          </p:cNvPr>
          <p:cNvSpPr txBox="1"/>
          <p:nvPr/>
        </p:nvSpPr>
        <p:spPr>
          <a:xfrm>
            <a:off x="3937000" y="1957909"/>
            <a:ext cx="457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1/2 local minima, 1/2 local maxima, </a:t>
            </a:r>
          </a:p>
          <a:p>
            <a:r>
              <a:rPr lang="en-US" altLang="zh-TW" sz="2400" dirty="0"/>
              <a:t>Saddle point is almost impossible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B74F2BE-7E99-40E2-8CC1-A0DD3C201B68}"/>
                  </a:ext>
                </a:extLst>
              </p:cNvPr>
              <p:cNvSpPr txBox="1"/>
              <p:nvPr/>
            </p:nvSpPr>
            <p:spPr>
              <a:xfrm>
                <a:off x="2429579" y="2890413"/>
                <a:ext cx="432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B74F2BE-7E99-40E2-8CC1-A0DD3C20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79" y="2890413"/>
                <a:ext cx="43268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848283D-3D07-4DD8-9771-B6CA87DE2EF0}"/>
                  </a:ext>
                </a:extLst>
              </p:cNvPr>
              <p:cNvSpPr txBox="1"/>
              <p:nvPr/>
            </p:nvSpPr>
            <p:spPr>
              <a:xfrm>
                <a:off x="2435670" y="3422807"/>
                <a:ext cx="426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848283D-3D07-4DD8-9771-B6CA87DE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70" y="3422807"/>
                <a:ext cx="4265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E0E11CB-4BEE-4567-89F0-3C875005535E}"/>
                  </a:ext>
                </a:extLst>
              </p:cNvPr>
              <p:cNvSpPr txBox="1"/>
              <p:nvPr/>
            </p:nvSpPr>
            <p:spPr>
              <a:xfrm>
                <a:off x="3075558" y="2915813"/>
                <a:ext cx="4409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E0E11CB-4BEE-4567-89F0-3C875005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58" y="2915813"/>
                <a:ext cx="4409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C88B2BB-E8C6-4D89-BAD6-F0E3F0947DF0}"/>
                  </a:ext>
                </a:extLst>
              </p:cNvPr>
              <p:cNvSpPr txBox="1"/>
              <p:nvPr/>
            </p:nvSpPr>
            <p:spPr>
              <a:xfrm>
                <a:off x="3081649" y="3448207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C88B2BB-E8C6-4D89-BAD6-F0E3F0947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649" y="3448207"/>
                <a:ext cx="43486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E514301E-AC84-4F46-A17F-B36167024B61}"/>
              </a:ext>
            </a:extLst>
          </p:cNvPr>
          <p:cNvSpPr txBox="1"/>
          <p:nvPr/>
        </p:nvSpPr>
        <p:spPr>
          <a:xfrm>
            <a:off x="3992565" y="3092266"/>
            <a:ext cx="457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1/4 local minima, 1/4 local maxima, </a:t>
            </a:r>
          </a:p>
          <a:p>
            <a:r>
              <a:rPr lang="en-US" altLang="zh-TW" sz="2400" dirty="0"/>
              <a:t>1/2 Saddle points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066143F-FA11-42BD-8C4D-E0A24282FE01}"/>
              </a:ext>
            </a:extLst>
          </p:cNvPr>
          <p:cNvSpPr txBox="1"/>
          <p:nvPr/>
        </p:nvSpPr>
        <p:spPr>
          <a:xfrm>
            <a:off x="3296035" y="4237068"/>
            <a:ext cx="544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1/1024 local minima, 1/1024 local maxima, </a:t>
            </a:r>
          </a:p>
          <a:p>
            <a:r>
              <a:rPr lang="en-US" altLang="zh-TW" sz="2400" dirty="0"/>
              <a:t>Almost every critical point is saddle point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6246E0C-6B51-4E1D-8269-33E583E4BB72}"/>
              </a:ext>
            </a:extLst>
          </p:cNvPr>
          <p:cNvSpPr txBox="1"/>
          <p:nvPr/>
        </p:nvSpPr>
        <p:spPr>
          <a:xfrm>
            <a:off x="997474" y="5379123"/>
            <a:ext cx="544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When a network is very large,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2E29C09-F17A-4217-9866-15D8981E771C}"/>
              </a:ext>
            </a:extLst>
          </p:cNvPr>
          <p:cNvSpPr txBox="1"/>
          <p:nvPr/>
        </p:nvSpPr>
        <p:spPr>
          <a:xfrm>
            <a:off x="1559627" y="5778043"/>
            <a:ext cx="63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is almost impossible to meet a local minima.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FADCC1C-246B-4014-B697-EAC97317A322}"/>
              </a:ext>
            </a:extLst>
          </p:cNvPr>
          <p:cNvSpPr txBox="1"/>
          <p:nvPr/>
        </p:nvSpPr>
        <p:spPr>
          <a:xfrm>
            <a:off x="2296556" y="6155135"/>
            <a:ext cx="63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Saddle point is what you need to worry about.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390D2EA-9C2F-4186-B475-E9841517809C}"/>
              </a:ext>
            </a:extLst>
          </p:cNvPr>
          <p:cNvSpPr txBox="1"/>
          <p:nvPr/>
        </p:nvSpPr>
        <p:spPr>
          <a:xfrm>
            <a:off x="3862738" y="2756912"/>
            <a:ext cx="8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 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F42AE46-26AA-4C8D-B7D9-20B88ABAFD0F}"/>
              </a:ext>
            </a:extLst>
          </p:cNvPr>
          <p:cNvSpPr txBox="1"/>
          <p:nvPr/>
        </p:nvSpPr>
        <p:spPr>
          <a:xfrm>
            <a:off x="6096350" y="2743005"/>
            <a:ext cx="8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 -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AD97136-BB9D-4095-9B52-3B0A1A589982}"/>
              </a:ext>
            </a:extLst>
          </p:cNvPr>
          <p:cNvSpPr txBox="1"/>
          <p:nvPr/>
        </p:nvSpPr>
        <p:spPr>
          <a:xfrm>
            <a:off x="3937000" y="3757781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FF0000"/>
                </a:solidFill>
              </a:rPr>
              <a:t>-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76A9FC4-C4B6-4027-8A33-B493D4412AC7}"/>
              </a:ext>
            </a:extLst>
          </p:cNvPr>
          <p:cNvCxnSpPr/>
          <p:nvPr/>
        </p:nvCxnSpPr>
        <p:spPr>
          <a:xfrm>
            <a:off x="-236765" y="5186260"/>
            <a:ext cx="96175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8535312-381B-4A94-AF7E-F011F46B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68" y="2330449"/>
            <a:ext cx="5372100" cy="41624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47377E9-BCB4-4857-B55E-D0BC36CC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</a:t>
            </a:r>
            <a:r>
              <a:rPr lang="en-US" altLang="zh-TW" dirty="0" err="1"/>
              <a:t>v.s</a:t>
            </a:r>
            <a:r>
              <a:rPr lang="en-US" altLang="zh-TW" dirty="0"/>
              <a:t>. Eigenvalues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9C8ED8-554B-4B65-B170-0F9D8AB4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404" y="2610957"/>
            <a:ext cx="1616164" cy="15459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3CE7877-CF09-4CFF-9249-FC76E94971E4}"/>
              </a:ext>
            </a:extLst>
          </p:cNvPr>
          <p:cNvSpPr/>
          <p:nvPr/>
        </p:nvSpPr>
        <p:spPr>
          <a:xfrm>
            <a:off x="603612" y="6047204"/>
            <a:ext cx="7015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http://proceedings.mlr.press/v70/pennington17a/pennington17a.pdf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3209E77-32AC-42F1-9E86-9AE443012C60}"/>
                  </a:ext>
                </a:extLst>
              </p:cNvPr>
              <p:cNvSpPr txBox="1"/>
              <p:nvPr/>
            </p:nvSpPr>
            <p:spPr>
              <a:xfrm>
                <a:off x="603613" y="1779736"/>
                <a:ext cx="33714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We assume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 1/2 (?) to be negative.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3209E77-32AC-42F1-9E86-9AE443012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3" y="1779736"/>
                <a:ext cx="3371488" cy="830997"/>
              </a:xfrm>
              <a:prstGeom prst="rect">
                <a:avLst/>
              </a:prstGeom>
              <a:blipFill>
                <a:blip r:embed="rId5"/>
                <a:stretch>
                  <a:fillRect l="-2712" t="-5882" r="-2351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C1BA3147-E55C-4B32-8E25-4B1E80BE99C5}"/>
              </a:ext>
            </a:extLst>
          </p:cNvPr>
          <p:cNvSpPr txBox="1"/>
          <p:nvPr/>
        </p:nvSpPr>
        <p:spPr>
          <a:xfrm>
            <a:off x="977900" y="2870200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r>
              <a:rPr lang="en-US" altLang="zh-TW" sz="2400" dirty="0"/>
              <a:t> is a probability related to </a:t>
            </a:r>
            <a:r>
              <a:rPr lang="en-US" altLang="zh-TW" sz="2400" dirty="0">
                <a:solidFill>
                  <a:srgbClr val="0000FF"/>
                </a:solidFill>
              </a:rPr>
              <a:t>error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8317E5-74BC-47D7-ADCC-C53874857BFB}"/>
              </a:ext>
            </a:extLst>
          </p:cNvPr>
          <p:cNvSpPr txBox="1"/>
          <p:nvPr/>
        </p:nvSpPr>
        <p:spPr>
          <a:xfrm>
            <a:off x="977900" y="3727161"/>
            <a:ext cx="299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Larger </a:t>
            </a:r>
            <a:r>
              <a:rPr lang="en-US" altLang="zh-TW" sz="2400" dirty="0">
                <a:solidFill>
                  <a:srgbClr val="0000FF"/>
                </a:solidFill>
              </a:rPr>
              <a:t>error</a:t>
            </a:r>
            <a:r>
              <a:rPr lang="en-US" altLang="zh-TW" sz="2400" dirty="0"/>
              <a:t>, larger </a:t>
            </a:r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2AAF551-0B78-45A1-93CB-214534C0A5BD}"/>
              </a:ext>
            </a:extLst>
          </p:cNvPr>
          <p:cNvCxnSpPr>
            <a:cxnSpLocks/>
          </p:cNvCxnSpPr>
          <p:nvPr/>
        </p:nvCxnSpPr>
        <p:spPr>
          <a:xfrm>
            <a:off x="2996468" y="1926601"/>
            <a:ext cx="826232" cy="2454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DBE453A-D41B-4904-AD62-6F31CB8B757A}"/>
              </a:ext>
            </a:extLst>
          </p:cNvPr>
          <p:cNvSpPr txBox="1"/>
          <p:nvPr/>
        </p:nvSpPr>
        <p:spPr>
          <a:xfrm>
            <a:off x="2996468" y="2081154"/>
            <a:ext cx="64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45A36-1835-4AEF-9E69-8724DCF9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Guess about Error Surface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33DD31-33BC-4D22-BC16-9AAFB532E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61" y="2142435"/>
            <a:ext cx="6011182" cy="32618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2E27854-DA34-4B02-B5A4-06602563BEE3}"/>
              </a:ext>
            </a:extLst>
          </p:cNvPr>
          <p:cNvSpPr/>
          <p:nvPr/>
        </p:nvSpPr>
        <p:spPr>
          <a:xfrm>
            <a:off x="628650" y="6169708"/>
            <a:ext cx="806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https://stats385.github.io/assets/lectures/Understanding_and_improving_deep_learing_with_random_matrix_theory.pdf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D5145B6-5E29-4ADB-B771-CD92B125E4D6}"/>
              </a:ext>
            </a:extLst>
          </p:cNvPr>
          <p:cNvSpPr txBox="1"/>
          <p:nvPr/>
        </p:nvSpPr>
        <p:spPr>
          <a:xfrm>
            <a:off x="2139037" y="5402482"/>
            <a:ext cx="223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global minima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69C232B-84B3-4F77-8316-08D09D8F0CB6}"/>
              </a:ext>
            </a:extLst>
          </p:cNvPr>
          <p:cNvSpPr txBox="1"/>
          <p:nvPr/>
        </p:nvSpPr>
        <p:spPr>
          <a:xfrm>
            <a:off x="5657957" y="5334152"/>
            <a:ext cx="223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EE564E2-06DF-4152-9C5E-B1D86F28A5E0}"/>
              </a:ext>
            </a:extLst>
          </p:cNvPr>
          <p:cNvSpPr txBox="1"/>
          <p:nvPr/>
        </p:nvSpPr>
        <p:spPr>
          <a:xfrm>
            <a:off x="1021663" y="1954145"/>
            <a:ext cx="223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saddle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6D4040F-9124-4174-838E-A6414BD18883}"/>
              </a:ext>
            </a:extLst>
          </p:cNvPr>
          <p:cNvSpPr txBox="1"/>
          <p:nvPr/>
        </p:nvSpPr>
        <p:spPr>
          <a:xfrm>
            <a:off x="6564250" y="4973526"/>
            <a:ext cx="223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(good enough)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18B4A4E3-646F-4194-A694-70B38ABC4C13}"/>
              </a:ext>
            </a:extLst>
          </p:cNvPr>
          <p:cNvCxnSpPr>
            <a:cxnSpLocks/>
          </p:cNvCxnSpPr>
          <p:nvPr/>
        </p:nvCxnSpPr>
        <p:spPr>
          <a:xfrm flipH="1">
            <a:off x="3918852" y="5091007"/>
            <a:ext cx="457201" cy="409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438E5C1-6755-46EA-AB17-4911D59A236E}"/>
              </a:ext>
            </a:extLst>
          </p:cNvPr>
          <p:cNvCxnSpPr>
            <a:cxnSpLocks/>
          </p:cNvCxnSpPr>
          <p:nvPr/>
        </p:nvCxnSpPr>
        <p:spPr>
          <a:xfrm>
            <a:off x="5233527" y="5120246"/>
            <a:ext cx="616886" cy="332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0621ECE-1CCD-4280-BDAB-EF077ABCCEED}"/>
              </a:ext>
            </a:extLst>
          </p:cNvPr>
          <p:cNvCxnSpPr>
            <a:cxnSpLocks/>
          </p:cNvCxnSpPr>
          <p:nvPr/>
        </p:nvCxnSpPr>
        <p:spPr>
          <a:xfrm flipH="1">
            <a:off x="6033848" y="5038260"/>
            <a:ext cx="3111" cy="364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8CA760B-2B12-464B-A654-E119F959A335}"/>
              </a:ext>
            </a:extLst>
          </p:cNvPr>
          <p:cNvCxnSpPr>
            <a:cxnSpLocks/>
          </p:cNvCxnSpPr>
          <p:nvPr/>
        </p:nvCxnSpPr>
        <p:spPr>
          <a:xfrm flipH="1" flipV="1">
            <a:off x="2269666" y="2345341"/>
            <a:ext cx="797604" cy="943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E4CC05C0-75C8-4B7B-B020-E017851BCC2C}"/>
              </a:ext>
            </a:extLst>
          </p:cNvPr>
          <p:cNvCxnSpPr>
            <a:cxnSpLocks/>
          </p:cNvCxnSpPr>
          <p:nvPr/>
        </p:nvCxnSpPr>
        <p:spPr>
          <a:xfrm flipH="1" flipV="1">
            <a:off x="2449281" y="2345341"/>
            <a:ext cx="1469571" cy="982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9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56D6721F-7223-470B-B483-91A839159E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</p:spPr>
            <p:txBody>
              <a:bodyPr/>
              <a:lstStyle/>
              <a:p>
                <a:r>
                  <a:rPr lang="en-US" altLang="zh-TW" dirty="0"/>
                  <a:t>Non-convex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Difficult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56D6721F-7223-470B-B483-91A839159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1325563"/>
              </a:xfrm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繪多邊形: 圖案 3">
            <a:extLst>
              <a:ext uri="{FF2B5EF4-FFF2-40B4-BE49-F238E27FC236}">
                <a16:creationId xmlns:a16="http://schemas.microsoft.com/office/drawing/2014/main" id="{E8F69538-872C-4945-B16A-21B216F85E2B}"/>
              </a:ext>
            </a:extLst>
          </p:cNvPr>
          <p:cNvSpPr/>
          <p:nvPr/>
        </p:nvSpPr>
        <p:spPr>
          <a:xfrm>
            <a:off x="1129394" y="2137420"/>
            <a:ext cx="2540000" cy="2957820"/>
          </a:xfrm>
          <a:custGeom>
            <a:avLst/>
            <a:gdLst>
              <a:gd name="connsiteX0" fmla="*/ 0 w 2540000"/>
              <a:gd name="connsiteY0" fmla="*/ 986971 h 2957820"/>
              <a:gd name="connsiteX1" fmla="*/ 275772 w 2540000"/>
              <a:gd name="connsiteY1" fmla="*/ 2293257 h 2957820"/>
              <a:gd name="connsiteX2" fmla="*/ 827315 w 2540000"/>
              <a:gd name="connsiteY2" fmla="*/ 1320800 h 2957820"/>
              <a:gd name="connsiteX3" fmla="*/ 1219200 w 2540000"/>
              <a:gd name="connsiteY3" fmla="*/ 2728686 h 2957820"/>
              <a:gd name="connsiteX4" fmla="*/ 1654629 w 2540000"/>
              <a:gd name="connsiteY4" fmla="*/ 2540000 h 2957820"/>
              <a:gd name="connsiteX5" fmla="*/ 1785257 w 2540000"/>
              <a:gd name="connsiteY5" fmla="*/ 1074057 h 2957820"/>
              <a:gd name="connsiteX6" fmla="*/ 2061029 w 2540000"/>
              <a:gd name="connsiteY6" fmla="*/ 2946400 h 2957820"/>
              <a:gd name="connsiteX7" fmla="*/ 2540000 w 2540000"/>
              <a:gd name="connsiteY7" fmla="*/ 0 h 295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000" h="2957820">
                <a:moveTo>
                  <a:pt x="0" y="986971"/>
                </a:moveTo>
                <a:cubicBezTo>
                  <a:pt x="68943" y="1612295"/>
                  <a:pt x="137886" y="2237619"/>
                  <a:pt x="275772" y="2293257"/>
                </a:cubicBezTo>
                <a:cubicBezTo>
                  <a:pt x="413658" y="2348895"/>
                  <a:pt x="670077" y="1248229"/>
                  <a:pt x="827315" y="1320800"/>
                </a:cubicBezTo>
                <a:cubicBezTo>
                  <a:pt x="984553" y="1393372"/>
                  <a:pt x="1081314" y="2525486"/>
                  <a:pt x="1219200" y="2728686"/>
                </a:cubicBezTo>
                <a:cubicBezTo>
                  <a:pt x="1357086" y="2931886"/>
                  <a:pt x="1560286" y="2815772"/>
                  <a:pt x="1654629" y="2540000"/>
                </a:cubicBezTo>
                <a:cubicBezTo>
                  <a:pt x="1748972" y="2264228"/>
                  <a:pt x="1717524" y="1006324"/>
                  <a:pt x="1785257" y="1074057"/>
                </a:cubicBezTo>
                <a:cubicBezTo>
                  <a:pt x="1852990" y="1141790"/>
                  <a:pt x="1935239" y="3125409"/>
                  <a:pt x="2061029" y="2946400"/>
                </a:cubicBezTo>
                <a:cubicBezTo>
                  <a:pt x="2186819" y="2767391"/>
                  <a:pt x="2363409" y="1383695"/>
                  <a:pt x="254000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9C19DB7-0941-4E0A-B95A-3782BD6D2F19}"/>
                  </a:ext>
                </a:extLst>
              </p:cNvPr>
              <p:cNvSpPr txBox="1"/>
              <p:nvPr/>
            </p:nvSpPr>
            <p:spPr>
              <a:xfrm>
                <a:off x="1216480" y="2334725"/>
                <a:ext cx="994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9C19DB7-0941-4E0A-B95A-3782BD6D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80" y="2334725"/>
                <a:ext cx="994228" cy="461665"/>
              </a:xfrm>
              <a:prstGeom prst="rect">
                <a:avLst/>
              </a:prstGeom>
              <a:blipFill>
                <a:blip r:embed="rId3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02FEF516-2F8B-4611-9FCE-795ECB319347}"/>
              </a:ext>
            </a:extLst>
          </p:cNvPr>
          <p:cNvSpPr txBox="1"/>
          <p:nvPr/>
        </p:nvSpPr>
        <p:spPr>
          <a:xfrm>
            <a:off x="1095828" y="5292545"/>
            <a:ext cx="328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guarantee to find optimal solution by gradient descent </a:t>
            </a:r>
            <a:endParaRPr lang="zh-TW" altLang="en-US" sz="2400" dirty="0"/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B5290569-9091-4BD9-89CF-91150E66D37A}"/>
              </a:ext>
            </a:extLst>
          </p:cNvPr>
          <p:cNvSpPr/>
          <p:nvPr/>
        </p:nvSpPr>
        <p:spPr>
          <a:xfrm>
            <a:off x="4572000" y="2137420"/>
            <a:ext cx="3817257" cy="1672771"/>
          </a:xfrm>
          <a:custGeom>
            <a:avLst/>
            <a:gdLst>
              <a:gd name="connsiteX0" fmla="*/ 0 w 3817257"/>
              <a:gd name="connsiteY0" fmla="*/ 0 h 2641921"/>
              <a:gd name="connsiteX1" fmla="*/ 261257 w 3817257"/>
              <a:gd name="connsiteY1" fmla="*/ 856342 h 2641921"/>
              <a:gd name="connsiteX2" fmla="*/ 696685 w 3817257"/>
              <a:gd name="connsiteY2" fmla="*/ 1146628 h 2641921"/>
              <a:gd name="connsiteX3" fmla="*/ 1306285 w 3817257"/>
              <a:gd name="connsiteY3" fmla="*/ 1843314 h 2641921"/>
              <a:gd name="connsiteX4" fmla="*/ 1625600 w 3817257"/>
              <a:gd name="connsiteY4" fmla="*/ 2206171 h 2641921"/>
              <a:gd name="connsiteX5" fmla="*/ 2191657 w 3817257"/>
              <a:gd name="connsiteY5" fmla="*/ 2322285 h 2641921"/>
              <a:gd name="connsiteX6" fmla="*/ 2554514 w 3817257"/>
              <a:gd name="connsiteY6" fmla="*/ 2627085 h 2641921"/>
              <a:gd name="connsiteX7" fmla="*/ 2772228 w 3817257"/>
              <a:gd name="connsiteY7" fmla="*/ 1799771 h 2641921"/>
              <a:gd name="connsiteX8" fmla="*/ 3149600 w 3817257"/>
              <a:gd name="connsiteY8" fmla="*/ 1683657 h 2641921"/>
              <a:gd name="connsiteX9" fmla="*/ 3454400 w 3817257"/>
              <a:gd name="connsiteY9" fmla="*/ 870857 h 2641921"/>
              <a:gd name="connsiteX10" fmla="*/ 3744685 w 3817257"/>
              <a:gd name="connsiteY10" fmla="*/ 478971 h 2641921"/>
              <a:gd name="connsiteX11" fmla="*/ 3817257 w 3817257"/>
              <a:gd name="connsiteY11" fmla="*/ 43542 h 2641921"/>
              <a:gd name="connsiteX0" fmla="*/ 0 w 3817257"/>
              <a:gd name="connsiteY0" fmla="*/ 0 h 2641921"/>
              <a:gd name="connsiteX1" fmla="*/ 261257 w 3817257"/>
              <a:gd name="connsiteY1" fmla="*/ 856342 h 2641921"/>
              <a:gd name="connsiteX2" fmla="*/ 696685 w 3817257"/>
              <a:gd name="connsiteY2" fmla="*/ 1146628 h 2641921"/>
              <a:gd name="connsiteX3" fmla="*/ 1306285 w 3817257"/>
              <a:gd name="connsiteY3" fmla="*/ 1843314 h 2641921"/>
              <a:gd name="connsiteX4" fmla="*/ 1625600 w 3817257"/>
              <a:gd name="connsiteY4" fmla="*/ 2206171 h 2641921"/>
              <a:gd name="connsiteX5" fmla="*/ 2191657 w 3817257"/>
              <a:gd name="connsiteY5" fmla="*/ 2322285 h 2641921"/>
              <a:gd name="connsiteX6" fmla="*/ 2554514 w 3817257"/>
              <a:gd name="connsiteY6" fmla="*/ 2627085 h 2641921"/>
              <a:gd name="connsiteX7" fmla="*/ 2772228 w 3817257"/>
              <a:gd name="connsiteY7" fmla="*/ 1799771 h 2641921"/>
              <a:gd name="connsiteX8" fmla="*/ 3207657 w 3817257"/>
              <a:gd name="connsiteY8" fmla="*/ 1494972 h 2641921"/>
              <a:gd name="connsiteX9" fmla="*/ 3454400 w 3817257"/>
              <a:gd name="connsiteY9" fmla="*/ 870857 h 2641921"/>
              <a:gd name="connsiteX10" fmla="*/ 3744685 w 3817257"/>
              <a:gd name="connsiteY10" fmla="*/ 478971 h 2641921"/>
              <a:gd name="connsiteX11" fmla="*/ 3817257 w 3817257"/>
              <a:gd name="connsiteY11" fmla="*/ 43542 h 264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7257" h="2641921">
                <a:moveTo>
                  <a:pt x="0" y="0"/>
                </a:moveTo>
                <a:cubicBezTo>
                  <a:pt x="72571" y="332618"/>
                  <a:pt x="145143" y="665237"/>
                  <a:pt x="261257" y="856342"/>
                </a:cubicBezTo>
                <a:cubicBezTo>
                  <a:pt x="377371" y="1047447"/>
                  <a:pt x="522514" y="982133"/>
                  <a:pt x="696685" y="1146628"/>
                </a:cubicBezTo>
                <a:cubicBezTo>
                  <a:pt x="870856" y="1311123"/>
                  <a:pt x="1306285" y="1843314"/>
                  <a:pt x="1306285" y="1843314"/>
                </a:cubicBezTo>
                <a:cubicBezTo>
                  <a:pt x="1461104" y="2019904"/>
                  <a:pt x="1478038" y="2126343"/>
                  <a:pt x="1625600" y="2206171"/>
                </a:cubicBezTo>
                <a:cubicBezTo>
                  <a:pt x="1773162" y="2285999"/>
                  <a:pt x="2036838" y="2252133"/>
                  <a:pt x="2191657" y="2322285"/>
                </a:cubicBezTo>
                <a:cubicBezTo>
                  <a:pt x="2346476" y="2392437"/>
                  <a:pt x="2457752" y="2714171"/>
                  <a:pt x="2554514" y="2627085"/>
                </a:cubicBezTo>
                <a:cubicBezTo>
                  <a:pt x="2651276" y="2539999"/>
                  <a:pt x="2663371" y="1988457"/>
                  <a:pt x="2772228" y="1799771"/>
                </a:cubicBezTo>
                <a:cubicBezTo>
                  <a:pt x="2881085" y="1611086"/>
                  <a:pt x="3093962" y="1649791"/>
                  <a:pt x="3207657" y="1494972"/>
                </a:cubicBezTo>
                <a:cubicBezTo>
                  <a:pt x="3321352" y="1340153"/>
                  <a:pt x="3364895" y="1040191"/>
                  <a:pt x="3454400" y="870857"/>
                </a:cubicBezTo>
                <a:cubicBezTo>
                  <a:pt x="3543905" y="701524"/>
                  <a:pt x="3684209" y="616857"/>
                  <a:pt x="3744685" y="478971"/>
                </a:cubicBezTo>
                <a:cubicBezTo>
                  <a:pt x="3805161" y="341085"/>
                  <a:pt x="3811209" y="192313"/>
                  <a:pt x="3817257" y="4354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BAA6B2B-F897-4C49-902A-083059D2F68D}"/>
                  </a:ext>
                </a:extLst>
              </p:cNvPr>
              <p:cNvSpPr txBox="1"/>
              <p:nvPr/>
            </p:nvSpPr>
            <p:spPr>
              <a:xfrm>
                <a:off x="5486400" y="2408660"/>
                <a:ext cx="994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BAA6B2B-F897-4C49-902A-083059D2F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408660"/>
                <a:ext cx="994228" cy="461665"/>
              </a:xfrm>
              <a:prstGeom prst="rect">
                <a:avLst/>
              </a:prstGeom>
              <a:blipFill>
                <a:blip r:embed="rId4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15598DA5-AF30-47FC-9CE8-38C74849143A}"/>
              </a:ext>
            </a:extLst>
          </p:cNvPr>
          <p:cNvSpPr/>
          <p:nvPr/>
        </p:nvSpPr>
        <p:spPr>
          <a:xfrm>
            <a:off x="4833257" y="4195798"/>
            <a:ext cx="3585029" cy="1639219"/>
          </a:xfrm>
          <a:custGeom>
            <a:avLst/>
            <a:gdLst>
              <a:gd name="connsiteX0" fmla="*/ 0 w 3585029"/>
              <a:gd name="connsiteY0" fmla="*/ 159658 h 1694353"/>
              <a:gd name="connsiteX1" fmla="*/ 406400 w 3585029"/>
              <a:gd name="connsiteY1" fmla="*/ 1582058 h 1694353"/>
              <a:gd name="connsiteX2" fmla="*/ 841829 w 3585029"/>
              <a:gd name="connsiteY2" fmla="*/ 232229 h 1694353"/>
              <a:gd name="connsiteX3" fmla="*/ 1190172 w 3585029"/>
              <a:gd name="connsiteY3" fmla="*/ 1524000 h 1694353"/>
              <a:gd name="connsiteX4" fmla="*/ 1407886 w 3585029"/>
              <a:gd name="connsiteY4" fmla="*/ 1364343 h 1694353"/>
              <a:gd name="connsiteX5" fmla="*/ 1494972 w 3585029"/>
              <a:gd name="connsiteY5" fmla="*/ 972458 h 1694353"/>
              <a:gd name="connsiteX6" fmla="*/ 1799772 w 3585029"/>
              <a:gd name="connsiteY6" fmla="*/ 682172 h 1694353"/>
              <a:gd name="connsiteX7" fmla="*/ 2133600 w 3585029"/>
              <a:gd name="connsiteY7" fmla="*/ 1524000 h 1694353"/>
              <a:gd name="connsiteX8" fmla="*/ 2830286 w 3585029"/>
              <a:gd name="connsiteY8" fmla="*/ 1553029 h 1694353"/>
              <a:gd name="connsiteX9" fmla="*/ 3585029 w 3585029"/>
              <a:gd name="connsiteY9" fmla="*/ 0 h 1694353"/>
              <a:gd name="connsiteX0" fmla="*/ 0 w 3585029"/>
              <a:gd name="connsiteY0" fmla="*/ 159658 h 1639219"/>
              <a:gd name="connsiteX1" fmla="*/ 406400 w 3585029"/>
              <a:gd name="connsiteY1" fmla="*/ 1582058 h 1639219"/>
              <a:gd name="connsiteX2" fmla="*/ 841829 w 3585029"/>
              <a:gd name="connsiteY2" fmla="*/ 232229 h 1639219"/>
              <a:gd name="connsiteX3" fmla="*/ 1190172 w 3585029"/>
              <a:gd name="connsiteY3" fmla="*/ 1524000 h 1639219"/>
              <a:gd name="connsiteX4" fmla="*/ 1407886 w 3585029"/>
              <a:gd name="connsiteY4" fmla="*/ 1364343 h 1639219"/>
              <a:gd name="connsiteX5" fmla="*/ 1494972 w 3585029"/>
              <a:gd name="connsiteY5" fmla="*/ 972458 h 1639219"/>
              <a:gd name="connsiteX6" fmla="*/ 1799772 w 3585029"/>
              <a:gd name="connsiteY6" fmla="*/ 682172 h 1639219"/>
              <a:gd name="connsiteX7" fmla="*/ 2133600 w 3585029"/>
              <a:gd name="connsiteY7" fmla="*/ 1524000 h 1639219"/>
              <a:gd name="connsiteX8" fmla="*/ 2931886 w 3585029"/>
              <a:gd name="connsiteY8" fmla="*/ 1465943 h 1639219"/>
              <a:gd name="connsiteX9" fmla="*/ 3585029 w 3585029"/>
              <a:gd name="connsiteY9" fmla="*/ 0 h 163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5029" h="1639219">
                <a:moveTo>
                  <a:pt x="0" y="159658"/>
                </a:moveTo>
                <a:cubicBezTo>
                  <a:pt x="133047" y="864810"/>
                  <a:pt x="266095" y="1569963"/>
                  <a:pt x="406400" y="1582058"/>
                </a:cubicBezTo>
                <a:cubicBezTo>
                  <a:pt x="546705" y="1594153"/>
                  <a:pt x="711200" y="241905"/>
                  <a:pt x="841829" y="232229"/>
                </a:cubicBezTo>
                <a:cubicBezTo>
                  <a:pt x="972458" y="222553"/>
                  <a:pt x="1095829" y="1335314"/>
                  <a:pt x="1190172" y="1524000"/>
                </a:cubicBezTo>
                <a:cubicBezTo>
                  <a:pt x="1284515" y="1712686"/>
                  <a:pt x="1357086" y="1456267"/>
                  <a:pt x="1407886" y="1364343"/>
                </a:cubicBezTo>
                <a:cubicBezTo>
                  <a:pt x="1458686" y="1272419"/>
                  <a:pt x="1429658" y="1086153"/>
                  <a:pt x="1494972" y="972458"/>
                </a:cubicBezTo>
                <a:cubicBezTo>
                  <a:pt x="1560286" y="858763"/>
                  <a:pt x="1693334" y="590248"/>
                  <a:pt x="1799772" y="682172"/>
                </a:cubicBezTo>
                <a:cubicBezTo>
                  <a:pt x="1906210" y="774096"/>
                  <a:pt x="1944914" y="1393372"/>
                  <a:pt x="2133600" y="1524000"/>
                </a:cubicBezTo>
                <a:cubicBezTo>
                  <a:pt x="2322286" y="1654628"/>
                  <a:pt x="2689981" y="1719943"/>
                  <a:pt x="2931886" y="1465943"/>
                </a:cubicBezTo>
                <a:cubicBezTo>
                  <a:pt x="3173791" y="1211943"/>
                  <a:pt x="3328610" y="649514"/>
                  <a:pt x="3585029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9EA97DA-712D-489D-A673-D80CA54AC037}"/>
                  </a:ext>
                </a:extLst>
              </p:cNvPr>
              <p:cNvSpPr txBox="1"/>
              <p:nvPr/>
            </p:nvSpPr>
            <p:spPr>
              <a:xfrm>
                <a:off x="5486400" y="3850598"/>
                <a:ext cx="994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A9EA97DA-712D-489D-A673-D80CA54AC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50598"/>
                <a:ext cx="994228" cy="461665"/>
              </a:xfrm>
              <a:prstGeom prst="rect">
                <a:avLst/>
              </a:prstGeom>
              <a:blipFill>
                <a:blip r:embed="rId5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837DC557-0A96-4910-8470-1964391EC3FA}"/>
              </a:ext>
            </a:extLst>
          </p:cNvPr>
          <p:cNvCxnSpPr/>
          <p:nvPr/>
        </p:nvCxnSpPr>
        <p:spPr>
          <a:xfrm>
            <a:off x="4905828" y="5832094"/>
            <a:ext cx="3439886" cy="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10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CEB44-4EF5-47B8-B260-9B578484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Error </a:t>
            </a:r>
            <a:r>
              <a:rPr lang="en-US" altLang="zh-TW" dirty="0" err="1"/>
              <a:t>v.s</a:t>
            </a:r>
            <a:r>
              <a:rPr lang="en-US" altLang="zh-TW" dirty="0"/>
              <a:t>. Eigenvalues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F4342F-F07E-42DF-8B27-4A47846A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DABBF3A-EFB0-4C8C-A579-B48CED7A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8" y="1825625"/>
            <a:ext cx="7418426" cy="44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8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12D4D-E25F-44DC-BB18-FB06F514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Error </a:t>
            </a:r>
            <a:r>
              <a:rPr lang="en-US" altLang="zh-TW" dirty="0" err="1"/>
              <a:t>v.s</a:t>
            </a:r>
            <a:r>
              <a:rPr lang="en-US" altLang="zh-TW" dirty="0"/>
              <a:t>. Eigenvalues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3E4C89-C04E-477F-8E0B-341ABA037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2571053"/>
            <a:ext cx="8519886" cy="355622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098898-94F6-4CBA-B99E-2779B778687E}"/>
              </a:ext>
            </a:extLst>
          </p:cNvPr>
          <p:cNvSpPr txBox="1"/>
          <p:nvPr/>
        </p:nvSpPr>
        <p:spPr>
          <a:xfrm>
            <a:off x="628650" y="2085738"/>
            <a:ext cx="452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Portion of positive eigenvalues</a:t>
            </a:r>
            <a:endParaRPr lang="zh-TW" altLang="en-US" sz="2400" dirty="0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EDCAB3DF-6AB4-4182-A129-3CD97B33245D}"/>
              </a:ext>
            </a:extLst>
          </p:cNvPr>
          <p:cNvSpPr/>
          <p:nvPr/>
        </p:nvSpPr>
        <p:spPr>
          <a:xfrm>
            <a:off x="4686979" y="2109388"/>
            <a:ext cx="464457" cy="41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0B2737-F33A-4550-8411-FCC3F096C2C9}"/>
              </a:ext>
            </a:extLst>
          </p:cNvPr>
          <p:cNvSpPr txBox="1"/>
          <p:nvPr/>
        </p:nvSpPr>
        <p:spPr>
          <a:xfrm>
            <a:off x="5181485" y="2085738"/>
            <a:ext cx="402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“Degree of Local Minima”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360CE4-7C52-4855-B8AE-7B8BB8F62853}"/>
              </a:ext>
            </a:extLst>
          </p:cNvPr>
          <p:cNvSpPr txBox="1"/>
          <p:nvPr/>
        </p:nvSpPr>
        <p:spPr>
          <a:xfrm>
            <a:off x="2599418" y="5810934"/>
            <a:ext cx="4374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1 - “degree of local minima”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EC07B1F-E102-45AA-BE5F-4575E051C729}"/>
              </a:ext>
            </a:extLst>
          </p:cNvPr>
          <p:cNvSpPr txBox="1"/>
          <p:nvPr/>
        </p:nvSpPr>
        <p:spPr>
          <a:xfrm>
            <a:off x="1942193" y="6207236"/>
            <a:ext cx="568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(portion of negative eigen values)</a:t>
            </a:r>
          </a:p>
        </p:txBody>
      </p:sp>
    </p:spTree>
    <p:extLst>
      <p:ext uri="{BB962C8B-B14F-4D97-AF65-F5344CB8AC3E}">
        <p14:creationId xmlns:p14="http://schemas.microsoft.com/office/powerpoint/2010/main" val="3835768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E716F6A-2561-43A2-93B5-F1CADEFC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1" y="723244"/>
            <a:ext cx="9027571" cy="4925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349025-5AD8-4E50-8546-E1736BFD2AE4}"/>
                  </a:ext>
                </a:extLst>
              </p:cNvPr>
              <p:cNvSpPr txBox="1"/>
              <p:nvPr/>
            </p:nvSpPr>
            <p:spPr>
              <a:xfrm>
                <a:off x="5601204" y="5774497"/>
                <a:ext cx="2021514" cy="720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349025-5AD8-4E50-8546-E1736BFD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04" y="5774497"/>
                <a:ext cx="2021514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32D5E0D1-44A9-425F-9083-620C9D6E4846}"/>
              </a:ext>
            </a:extLst>
          </p:cNvPr>
          <p:cNvSpPr txBox="1"/>
          <p:nvPr/>
        </p:nvSpPr>
        <p:spPr>
          <a:xfrm rot="16200000">
            <a:off x="-1923517" y="2817972"/>
            <a:ext cx="4374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1 - “degree of local minima”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731252-ED86-40CA-BEC7-9F79E5FCA0D0}"/>
              </a:ext>
            </a:extLst>
          </p:cNvPr>
          <p:cNvSpPr txBox="1"/>
          <p:nvPr/>
        </p:nvSpPr>
        <p:spPr>
          <a:xfrm>
            <a:off x="5486431" y="400131"/>
            <a:ext cx="15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empirical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03DE8FD-9537-414A-A3D9-51C4DF5CA2E2}"/>
              </a:ext>
            </a:extLst>
          </p:cNvPr>
          <p:cNvSpPr txBox="1"/>
          <p:nvPr/>
        </p:nvSpPr>
        <p:spPr>
          <a:xfrm>
            <a:off x="3691903" y="407180"/>
            <a:ext cx="156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theoretical</a:t>
            </a:r>
            <a:endParaRPr lang="zh-TW" altLang="en-US" sz="24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24D7A3B-E351-410A-8F8C-11E9A9EFA7D5}"/>
              </a:ext>
            </a:extLst>
          </p:cNvPr>
          <p:cNvCxnSpPr>
            <a:cxnSpLocks/>
          </p:cNvCxnSpPr>
          <p:nvPr/>
        </p:nvCxnSpPr>
        <p:spPr>
          <a:xfrm flipV="1">
            <a:off x="5943600" y="861797"/>
            <a:ext cx="195943" cy="669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1315F41-C973-44EC-9B01-4B3EC37DD62D}"/>
              </a:ext>
            </a:extLst>
          </p:cNvPr>
          <p:cNvCxnSpPr>
            <a:cxnSpLocks/>
          </p:cNvCxnSpPr>
          <p:nvPr/>
        </p:nvCxnSpPr>
        <p:spPr>
          <a:xfrm flipH="1" flipV="1">
            <a:off x="4557317" y="887191"/>
            <a:ext cx="206136" cy="644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D1A5EAE-3B82-4D3C-8C9B-0075810A4FBB}"/>
              </a:ext>
            </a:extLst>
          </p:cNvPr>
          <p:cNvSpPr txBox="1"/>
          <p:nvPr/>
        </p:nvSpPr>
        <p:spPr>
          <a:xfrm>
            <a:off x="923496" y="5738454"/>
            <a:ext cx="4374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1 - “degree of local minima”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4EC648-851C-41B1-AB09-2277119D4185}"/>
              </a:ext>
            </a:extLst>
          </p:cNvPr>
          <p:cNvSpPr txBox="1"/>
          <p:nvPr/>
        </p:nvSpPr>
        <p:spPr>
          <a:xfrm>
            <a:off x="266271" y="6134756"/>
            <a:ext cx="568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(portion of negative eigen values)</a:t>
            </a:r>
          </a:p>
        </p:txBody>
      </p:sp>
    </p:spTree>
    <p:extLst>
      <p:ext uri="{BB962C8B-B14F-4D97-AF65-F5344CB8AC3E}">
        <p14:creationId xmlns:p14="http://schemas.microsoft.com/office/powerpoint/2010/main" val="7970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20148-9E6A-40E8-B1CC-A7E87936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Spin Glass </a:t>
            </a:r>
            <a:r>
              <a:rPr lang="en-US" altLang="zh-TW" dirty="0" err="1"/>
              <a:t>v.s</a:t>
            </a:r>
            <a:r>
              <a:rPr lang="en-US" altLang="zh-TW" dirty="0"/>
              <a:t>. Deep Learning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2CB629-DF91-44C8-AD38-1193B0E93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Deep learning is the same as spin glass model with </a:t>
            </a:r>
            <a:r>
              <a:rPr lang="en-US" altLang="zh-TW" b="1" i="1" dirty="0"/>
              <a:t>7 assumptions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4786E697-E8A3-4B4C-BF54-A6E60A69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3123466"/>
            <a:ext cx="8978446" cy="272788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3260CFA-B1DF-4A6B-92AA-97BB12EA6C2A}"/>
              </a:ext>
            </a:extLst>
          </p:cNvPr>
          <p:cNvSpPr/>
          <p:nvPr/>
        </p:nvSpPr>
        <p:spPr>
          <a:xfrm>
            <a:off x="1184702" y="5878104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spin glass model 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96F7EE-489D-4078-9F6F-0FA8BF8BDDB8}"/>
              </a:ext>
            </a:extLst>
          </p:cNvPr>
          <p:cNvSpPr/>
          <p:nvPr/>
        </p:nvSpPr>
        <p:spPr>
          <a:xfrm>
            <a:off x="6072387" y="5881296"/>
            <a:ext cx="1226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network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0621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965C542-5DDC-42D7-9559-FBCF09D4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49" y="789656"/>
            <a:ext cx="4147501" cy="377055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FA11F4F-D871-41DA-8AA3-5D6EE154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Theory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4A701B-4A10-4A52-88B5-B841185C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5295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If the size of network is </a:t>
            </a:r>
            <a:r>
              <a:rPr lang="en-US" altLang="zh-TW" b="1" dirty="0"/>
              <a:t>large enough</a:t>
            </a:r>
            <a:r>
              <a:rPr lang="en-US" altLang="zh-TW" dirty="0"/>
              <a:t>, we can find global optimal by gradient descent </a:t>
            </a:r>
          </a:p>
          <a:p>
            <a:pPr lvl="1"/>
            <a:r>
              <a:rPr lang="en-US" altLang="zh-TW" sz="2800" dirty="0"/>
              <a:t>Independent to initialization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B502E1-15B7-4A84-95B6-60FD26AFC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657"/>
            <a:ext cx="9144000" cy="14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0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959E32-06ED-4E25-82AC-B6DD2194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C2A6B9-3A12-41BD-B55C-F7F133F4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9018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Razvan </a:t>
            </a:r>
            <a:r>
              <a:rPr lang="en-US" altLang="zh-TW" sz="1800" dirty="0" err="1"/>
              <a:t>Pascanu</a:t>
            </a:r>
            <a:r>
              <a:rPr lang="en-US" altLang="zh-TW" sz="1800" dirty="0"/>
              <a:t>, Yann N. Dauphin, Surya Ganguli, Yoshua </a:t>
            </a:r>
            <a:r>
              <a:rPr lang="en-US" altLang="zh-TW" sz="1800" dirty="0" err="1"/>
              <a:t>Bengio</a:t>
            </a:r>
            <a:r>
              <a:rPr lang="en-US" altLang="zh-TW" sz="1800" dirty="0"/>
              <a:t>, On the saddle point problem for non-convex optimization,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2014</a:t>
            </a:r>
          </a:p>
          <a:p>
            <a:r>
              <a:rPr lang="en-US" altLang="zh-TW" sz="1800" dirty="0"/>
              <a:t>Yann Dauphin, Razvan </a:t>
            </a:r>
            <a:r>
              <a:rPr lang="en-US" altLang="zh-TW" sz="1800" dirty="0" err="1"/>
              <a:t>Pascanu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Caglar</a:t>
            </a:r>
            <a:r>
              <a:rPr lang="en-US" altLang="zh-TW" sz="1800" dirty="0"/>
              <a:t> Gulcehre, </a:t>
            </a:r>
            <a:r>
              <a:rPr lang="en-US" altLang="zh-TW" sz="1800" dirty="0" err="1"/>
              <a:t>Kyunghyun</a:t>
            </a:r>
            <a:r>
              <a:rPr lang="en-US" altLang="zh-TW" sz="1800" dirty="0"/>
              <a:t> Cho, Surya Ganguli, Yoshua </a:t>
            </a:r>
            <a:r>
              <a:rPr lang="en-US" altLang="zh-TW" sz="1800" dirty="0" err="1"/>
              <a:t>Bengio</a:t>
            </a:r>
            <a:r>
              <a:rPr lang="en-US" altLang="zh-TW" sz="1800" dirty="0"/>
              <a:t>, “Identifying and attacking the saddle point problem in high-dimensional non-convex optimization”, NIPS, 2014</a:t>
            </a:r>
          </a:p>
          <a:p>
            <a:r>
              <a:rPr lang="en-US" altLang="zh-TW" sz="1800" dirty="0"/>
              <a:t>Anna </a:t>
            </a:r>
            <a:r>
              <a:rPr lang="en-US" altLang="zh-TW" sz="1800" dirty="0" err="1"/>
              <a:t>Choromanska</a:t>
            </a:r>
            <a:r>
              <a:rPr lang="en-US" altLang="zh-TW" sz="1800" dirty="0"/>
              <a:t>, Mikael </a:t>
            </a:r>
            <a:r>
              <a:rPr lang="en-US" altLang="zh-TW" sz="1800" dirty="0" err="1"/>
              <a:t>Henaff</a:t>
            </a:r>
            <a:r>
              <a:rPr lang="en-US" altLang="zh-TW" sz="1800" dirty="0"/>
              <a:t>, Michael Mathieu, Gérard Ben </a:t>
            </a:r>
            <a:r>
              <a:rPr lang="en-US" altLang="zh-TW" sz="1800" dirty="0" err="1"/>
              <a:t>Arous</a:t>
            </a:r>
            <a:r>
              <a:rPr lang="en-US" altLang="zh-TW" sz="1800" dirty="0"/>
              <a:t>, Yann </a:t>
            </a:r>
            <a:r>
              <a:rPr lang="en-US" altLang="zh-TW" sz="1800" dirty="0" err="1"/>
              <a:t>LeCun</a:t>
            </a:r>
            <a:r>
              <a:rPr lang="en-US" altLang="zh-TW" sz="1800" dirty="0"/>
              <a:t>, “The Loss Surfaces of Multilayer Networks”, PMLR, 2015</a:t>
            </a:r>
          </a:p>
          <a:p>
            <a:r>
              <a:rPr lang="en-US" altLang="zh-TW" sz="1800" dirty="0"/>
              <a:t>Jeffrey Pennington, </a:t>
            </a:r>
            <a:r>
              <a:rPr lang="en-US" altLang="zh-TW" sz="1800" dirty="0" err="1"/>
              <a:t>Yasaman</a:t>
            </a:r>
            <a:r>
              <a:rPr lang="en-US" altLang="zh-TW" sz="1800" dirty="0"/>
              <a:t> </a:t>
            </a:r>
            <a:r>
              <a:rPr lang="en-US" altLang="zh-TW" sz="1800" dirty="0" err="1"/>
              <a:t>Bahri</a:t>
            </a:r>
            <a:r>
              <a:rPr lang="en-US" altLang="zh-TW" sz="1800" dirty="0"/>
              <a:t>, “Geometry of Neural Network Loss Surfaces via Random Matrix Theory”, PMLR, 2017</a:t>
            </a:r>
          </a:p>
          <a:p>
            <a:r>
              <a:rPr lang="da-DK" altLang="zh-TW" sz="1800" dirty="0"/>
              <a:t>Benjamin D. Haeffele, Rene Vidal, ”</a:t>
            </a:r>
            <a:r>
              <a:rPr lang="en-US" altLang="zh-TW" sz="1800" dirty="0"/>
              <a:t> Global Optimality in Neural Network Training</a:t>
            </a:r>
            <a:r>
              <a:rPr lang="da-DK" altLang="zh-TW" sz="1800" dirty="0"/>
              <a:t>”, CVPR, 2017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23184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075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What does the Error Surface look like?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500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F8631-07C2-4639-AC4A-8D20D6D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Surface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44AD1-6B9A-49FE-A622-EA0AA687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CBAA65-9588-4A88-84EE-41BDCB89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41" y="1372003"/>
            <a:ext cx="5957518" cy="5120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836CFE7-4639-4125-91E5-3D1DE98EEBB0}"/>
                  </a:ext>
                </a:extLst>
              </p:cNvPr>
              <p:cNvSpPr txBox="1"/>
              <p:nvPr/>
            </p:nvSpPr>
            <p:spPr>
              <a:xfrm>
                <a:off x="2730500" y="4915697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836CFE7-4639-4125-91E5-3D1DE98EE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00" y="4915697"/>
                <a:ext cx="421847" cy="369332"/>
              </a:xfrm>
              <a:prstGeom prst="rect">
                <a:avLst/>
              </a:prstGeom>
              <a:blipFill>
                <a:blip r:embed="rId3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9FB4D36-4704-4E79-B941-9D7242FE364D}"/>
                  </a:ext>
                </a:extLst>
              </p:cNvPr>
              <p:cNvSpPr txBox="1"/>
              <p:nvPr/>
            </p:nvSpPr>
            <p:spPr>
              <a:xfrm>
                <a:off x="6292241" y="4920460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9FB4D36-4704-4E79-B941-9D7242FE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41" y="4920460"/>
                <a:ext cx="428964" cy="369332"/>
              </a:xfrm>
              <a:prstGeom prst="rect">
                <a:avLst/>
              </a:prstGeom>
              <a:blipFill>
                <a:blip r:embed="rId4"/>
                <a:stretch>
                  <a:fillRect l="-8451" r="-42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081878B-FAA2-4752-9AF9-34B396CC4731}"/>
                  </a:ext>
                </a:extLst>
              </p:cNvPr>
              <p:cNvSpPr txBox="1"/>
              <p:nvPr/>
            </p:nvSpPr>
            <p:spPr>
              <a:xfrm>
                <a:off x="1354522" y="3244334"/>
                <a:ext cx="2387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081878B-FAA2-4752-9AF9-34B396C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22" y="3244334"/>
                <a:ext cx="238719" cy="369332"/>
              </a:xfrm>
              <a:prstGeom prst="rect">
                <a:avLst/>
              </a:prstGeom>
              <a:blipFill>
                <a:blip r:embed="rId5"/>
                <a:stretch>
                  <a:fillRect l="-28205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781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794E4-9B06-4573-86D6-85A1392B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99BB2C-1989-477C-ABC1-7212DEAD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10D47F-800C-479C-AD7F-6A16D945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73" y="365126"/>
            <a:ext cx="5338777" cy="4151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AFC78C-A555-4CFB-8933-80EFA0B9A4CF}"/>
                  </a:ext>
                </a:extLst>
              </p:cNvPr>
              <p:cNvSpPr txBox="1"/>
              <p:nvPr/>
            </p:nvSpPr>
            <p:spPr>
              <a:xfrm>
                <a:off x="1779607" y="4632597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AFC78C-A555-4CFB-8933-80EFA0B9A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07" y="4632597"/>
                <a:ext cx="399725" cy="369332"/>
              </a:xfrm>
              <a:prstGeom prst="rect">
                <a:avLst/>
              </a:prstGeom>
              <a:blipFill>
                <a:blip r:embed="rId4"/>
                <a:stretch>
                  <a:fillRect l="-18182" r="-4545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2F7023-10D0-4098-AF65-1B19475C2A04}"/>
                  </a:ext>
                </a:extLst>
              </p:cNvPr>
              <p:cNvSpPr txBox="1"/>
              <p:nvPr/>
            </p:nvSpPr>
            <p:spPr>
              <a:xfrm>
                <a:off x="3875107" y="5147657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2F7023-10D0-4098-AF65-1B19475C2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7" y="5147657"/>
                <a:ext cx="378885" cy="369332"/>
              </a:xfrm>
              <a:prstGeom prst="rect">
                <a:avLst/>
              </a:prstGeom>
              <a:blipFill>
                <a:blip r:embed="rId5"/>
                <a:stretch>
                  <a:fillRect l="-19355" r="-161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61392FB3-E774-4AF7-AEB9-C8FB6BD0F4FB}"/>
              </a:ext>
            </a:extLst>
          </p:cNvPr>
          <p:cNvSpPr/>
          <p:nvPr/>
        </p:nvSpPr>
        <p:spPr>
          <a:xfrm>
            <a:off x="1645878" y="5001929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24167EF-6E81-4F9B-B4BE-2BCB6255F5DE}"/>
              </a:ext>
            </a:extLst>
          </p:cNvPr>
          <p:cNvSpPr/>
          <p:nvPr/>
        </p:nvSpPr>
        <p:spPr>
          <a:xfrm>
            <a:off x="3808242" y="5532710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309339A-E32B-4A38-AF4C-8E217699F283}"/>
              </a:ext>
            </a:extLst>
          </p:cNvPr>
          <p:cNvSpPr/>
          <p:nvPr/>
        </p:nvSpPr>
        <p:spPr>
          <a:xfrm>
            <a:off x="5862081" y="6019694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D90EDB0-118A-4A99-98EE-2B8E6C4E117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76973" y="5077974"/>
            <a:ext cx="2050853" cy="4743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D86CA35-1DA8-4C72-86AA-7287BB745392}"/>
                  </a:ext>
                </a:extLst>
              </p:cNvPr>
              <p:cNvSpPr txBox="1"/>
              <p:nvPr/>
            </p:nvSpPr>
            <p:spPr>
              <a:xfrm>
                <a:off x="5845961" y="5645081"/>
                <a:ext cx="226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D86CA35-1DA8-4C72-86AA-7287BB74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61" y="5645081"/>
                <a:ext cx="2266903" cy="369332"/>
              </a:xfrm>
              <a:prstGeom prst="rect">
                <a:avLst/>
              </a:prstGeom>
              <a:blipFill>
                <a:blip r:embed="rId6"/>
                <a:stretch>
                  <a:fillRect l="-295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E1B62973-DAA7-49F7-91DB-158E7F6A4B4F}"/>
              </a:ext>
            </a:extLst>
          </p:cNvPr>
          <p:cNvSpPr/>
          <p:nvPr/>
        </p:nvSpPr>
        <p:spPr>
          <a:xfrm>
            <a:off x="1784350" y="4819650"/>
            <a:ext cx="2089150" cy="1113200"/>
          </a:xfrm>
          <a:custGeom>
            <a:avLst/>
            <a:gdLst>
              <a:gd name="connsiteX0" fmla="*/ 0 w 2089150"/>
              <a:gd name="connsiteY0" fmla="*/ 298450 h 1113200"/>
              <a:gd name="connsiteX1" fmla="*/ 12700 w 2089150"/>
              <a:gd name="connsiteY1" fmla="*/ 400050 h 1113200"/>
              <a:gd name="connsiteX2" fmla="*/ 25400 w 2089150"/>
              <a:gd name="connsiteY2" fmla="*/ 425450 h 1113200"/>
              <a:gd name="connsiteX3" fmla="*/ 44450 w 2089150"/>
              <a:gd name="connsiteY3" fmla="*/ 514350 h 1113200"/>
              <a:gd name="connsiteX4" fmla="*/ 57150 w 2089150"/>
              <a:gd name="connsiteY4" fmla="*/ 584200 h 1113200"/>
              <a:gd name="connsiteX5" fmla="*/ 69850 w 2089150"/>
              <a:gd name="connsiteY5" fmla="*/ 622300 h 1113200"/>
              <a:gd name="connsiteX6" fmla="*/ 95250 w 2089150"/>
              <a:gd name="connsiteY6" fmla="*/ 666750 h 1113200"/>
              <a:gd name="connsiteX7" fmla="*/ 127000 w 2089150"/>
              <a:gd name="connsiteY7" fmla="*/ 679450 h 1113200"/>
              <a:gd name="connsiteX8" fmla="*/ 171450 w 2089150"/>
              <a:gd name="connsiteY8" fmla="*/ 660400 h 1113200"/>
              <a:gd name="connsiteX9" fmla="*/ 190500 w 2089150"/>
              <a:gd name="connsiteY9" fmla="*/ 641350 h 1113200"/>
              <a:gd name="connsiteX10" fmla="*/ 215900 w 2089150"/>
              <a:gd name="connsiteY10" fmla="*/ 622300 h 1113200"/>
              <a:gd name="connsiteX11" fmla="*/ 260350 w 2089150"/>
              <a:gd name="connsiteY11" fmla="*/ 577850 h 1113200"/>
              <a:gd name="connsiteX12" fmla="*/ 273050 w 2089150"/>
              <a:gd name="connsiteY12" fmla="*/ 552450 h 1113200"/>
              <a:gd name="connsiteX13" fmla="*/ 279400 w 2089150"/>
              <a:gd name="connsiteY13" fmla="*/ 533400 h 1113200"/>
              <a:gd name="connsiteX14" fmla="*/ 292100 w 2089150"/>
              <a:gd name="connsiteY14" fmla="*/ 514350 h 1113200"/>
              <a:gd name="connsiteX15" fmla="*/ 317500 w 2089150"/>
              <a:gd name="connsiteY15" fmla="*/ 463550 h 1113200"/>
              <a:gd name="connsiteX16" fmla="*/ 323850 w 2089150"/>
              <a:gd name="connsiteY16" fmla="*/ 425450 h 1113200"/>
              <a:gd name="connsiteX17" fmla="*/ 336550 w 2089150"/>
              <a:gd name="connsiteY17" fmla="*/ 400050 h 1113200"/>
              <a:gd name="connsiteX18" fmla="*/ 368300 w 2089150"/>
              <a:gd name="connsiteY18" fmla="*/ 349250 h 1113200"/>
              <a:gd name="connsiteX19" fmla="*/ 393700 w 2089150"/>
              <a:gd name="connsiteY19" fmla="*/ 330200 h 1113200"/>
              <a:gd name="connsiteX20" fmla="*/ 400050 w 2089150"/>
              <a:gd name="connsiteY20" fmla="*/ 311150 h 1113200"/>
              <a:gd name="connsiteX21" fmla="*/ 450850 w 2089150"/>
              <a:gd name="connsiteY21" fmla="*/ 279400 h 1113200"/>
              <a:gd name="connsiteX22" fmla="*/ 495300 w 2089150"/>
              <a:gd name="connsiteY22" fmla="*/ 247650 h 1113200"/>
              <a:gd name="connsiteX23" fmla="*/ 508000 w 2089150"/>
              <a:gd name="connsiteY23" fmla="*/ 228600 h 1113200"/>
              <a:gd name="connsiteX24" fmla="*/ 514350 w 2089150"/>
              <a:gd name="connsiteY24" fmla="*/ 209550 h 1113200"/>
              <a:gd name="connsiteX25" fmla="*/ 533400 w 2089150"/>
              <a:gd name="connsiteY25" fmla="*/ 196850 h 1113200"/>
              <a:gd name="connsiteX26" fmla="*/ 552450 w 2089150"/>
              <a:gd name="connsiteY26" fmla="*/ 158750 h 1113200"/>
              <a:gd name="connsiteX27" fmla="*/ 571500 w 2089150"/>
              <a:gd name="connsiteY27" fmla="*/ 139700 h 1113200"/>
              <a:gd name="connsiteX28" fmla="*/ 584200 w 2089150"/>
              <a:gd name="connsiteY28" fmla="*/ 120650 h 1113200"/>
              <a:gd name="connsiteX29" fmla="*/ 622300 w 2089150"/>
              <a:gd name="connsiteY29" fmla="*/ 82550 h 1113200"/>
              <a:gd name="connsiteX30" fmla="*/ 647700 w 2089150"/>
              <a:gd name="connsiteY30" fmla="*/ 44450 h 1113200"/>
              <a:gd name="connsiteX31" fmla="*/ 660400 w 2089150"/>
              <a:gd name="connsiteY31" fmla="*/ 25400 h 1113200"/>
              <a:gd name="connsiteX32" fmla="*/ 704850 w 2089150"/>
              <a:gd name="connsiteY32" fmla="*/ 12700 h 1113200"/>
              <a:gd name="connsiteX33" fmla="*/ 730250 w 2089150"/>
              <a:gd name="connsiteY33" fmla="*/ 0 h 1113200"/>
              <a:gd name="connsiteX34" fmla="*/ 793750 w 2089150"/>
              <a:gd name="connsiteY34" fmla="*/ 6350 h 1113200"/>
              <a:gd name="connsiteX35" fmla="*/ 838200 w 2089150"/>
              <a:gd name="connsiteY35" fmla="*/ 44450 h 1113200"/>
              <a:gd name="connsiteX36" fmla="*/ 857250 w 2089150"/>
              <a:gd name="connsiteY36" fmla="*/ 57150 h 1113200"/>
              <a:gd name="connsiteX37" fmla="*/ 863600 w 2089150"/>
              <a:gd name="connsiteY37" fmla="*/ 152400 h 1113200"/>
              <a:gd name="connsiteX38" fmla="*/ 869950 w 2089150"/>
              <a:gd name="connsiteY38" fmla="*/ 203200 h 1113200"/>
              <a:gd name="connsiteX39" fmla="*/ 882650 w 2089150"/>
              <a:gd name="connsiteY39" fmla="*/ 730250 h 1113200"/>
              <a:gd name="connsiteX40" fmla="*/ 889000 w 2089150"/>
              <a:gd name="connsiteY40" fmla="*/ 787400 h 1113200"/>
              <a:gd name="connsiteX41" fmla="*/ 895350 w 2089150"/>
              <a:gd name="connsiteY41" fmla="*/ 869950 h 1113200"/>
              <a:gd name="connsiteX42" fmla="*/ 908050 w 2089150"/>
              <a:gd name="connsiteY42" fmla="*/ 1060450 h 1113200"/>
              <a:gd name="connsiteX43" fmla="*/ 914400 w 2089150"/>
              <a:gd name="connsiteY43" fmla="*/ 1079500 h 1113200"/>
              <a:gd name="connsiteX44" fmla="*/ 933450 w 2089150"/>
              <a:gd name="connsiteY44" fmla="*/ 1085850 h 1113200"/>
              <a:gd name="connsiteX45" fmla="*/ 1009650 w 2089150"/>
              <a:gd name="connsiteY45" fmla="*/ 1060450 h 1113200"/>
              <a:gd name="connsiteX46" fmla="*/ 1028700 w 2089150"/>
              <a:gd name="connsiteY46" fmla="*/ 1035050 h 1113200"/>
              <a:gd name="connsiteX47" fmla="*/ 1035050 w 2089150"/>
              <a:gd name="connsiteY47" fmla="*/ 1016000 h 1113200"/>
              <a:gd name="connsiteX48" fmla="*/ 1047750 w 2089150"/>
              <a:gd name="connsiteY48" fmla="*/ 996950 h 1113200"/>
              <a:gd name="connsiteX49" fmla="*/ 1060450 w 2089150"/>
              <a:gd name="connsiteY49" fmla="*/ 920750 h 1113200"/>
              <a:gd name="connsiteX50" fmla="*/ 1104900 w 2089150"/>
              <a:gd name="connsiteY50" fmla="*/ 850900 h 1113200"/>
              <a:gd name="connsiteX51" fmla="*/ 1130300 w 2089150"/>
              <a:gd name="connsiteY51" fmla="*/ 812800 h 1113200"/>
              <a:gd name="connsiteX52" fmla="*/ 1143000 w 2089150"/>
              <a:gd name="connsiteY52" fmla="*/ 793750 h 1113200"/>
              <a:gd name="connsiteX53" fmla="*/ 1155700 w 2089150"/>
              <a:gd name="connsiteY53" fmla="*/ 774700 h 1113200"/>
              <a:gd name="connsiteX54" fmla="*/ 1193800 w 2089150"/>
              <a:gd name="connsiteY54" fmla="*/ 736600 h 1113200"/>
              <a:gd name="connsiteX55" fmla="*/ 1212850 w 2089150"/>
              <a:gd name="connsiteY55" fmla="*/ 723900 h 1113200"/>
              <a:gd name="connsiteX56" fmla="*/ 1231900 w 2089150"/>
              <a:gd name="connsiteY56" fmla="*/ 704850 h 1113200"/>
              <a:gd name="connsiteX57" fmla="*/ 1282700 w 2089150"/>
              <a:gd name="connsiteY57" fmla="*/ 660400 h 1113200"/>
              <a:gd name="connsiteX58" fmla="*/ 1308100 w 2089150"/>
              <a:gd name="connsiteY58" fmla="*/ 673100 h 1113200"/>
              <a:gd name="connsiteX59" fmla="*/ 1327150 w 2089150"/>
              <a:gd name="connsiteY59" fmla="*/ 723900 h 1113200"/>
              <a:gd name="connsiteX60" fmla="*/ 1346200 w 2089150"/>
              <a:gd name="connsiteY60" fmla="*/ 768350 h 1113200"/>
              <a:gd name="connsiteX61" fmla="*/ 1352550 w 2089150"/>
              <a:gd name="connsiteY61" fmla="*/ 806450 h 1113200"/>
              <a:gd name="connsiteX62" fmla="*/ 1365250 w 2089150"/>
              <a:gd name="connsiteY62" fmla="*/ 857250 h 1113200"/>
              <a:gd name="connsiteX63" fmla="*/ 1371600 w 2089150"/>
              <a:gd name="connsiteY63" fmla="*/ 908050 h 1113200"/>
              <a:gd name="connsiteX64" fmla="*/ 1377950 w 2089150"/>
              <a:gd name="connsiteY64" fmla="*/ 977900 h 1113200"/>
              <a:gd name="connsiteX65" fmla="*/ 1390650 w 2089150"/>
              <a:gd name="connsiteY65" fmla="*/ 1016000 h 1113200"/>
              <a:gd name="connsiteX66" fmla="*/ 1447800 w 2089150"/>
              <a:gd name="connsiteY66" fmla="*/ 927100 h 1113200"/>
              <a:gd name="connsiteX67" fmla="*/ 1466850 w 2089150"/>
              <a:gd name="connsiteY67" fmla="*/ 901700 h 1113200"/>
              <a:gd name="connsiteX68" fmla="*/ 1473200 w 2089150"/>
              <a:gd name="connsiteY68" fmla="*/ 876300 h 1113200"/>
              <a:gd name="connsiteX69" fmla="*/ 1498600 w 2089150"/>
              <a:gd name="connsiteY69" fmla="*/ 838200 h 1113200"/>
              <a:gd name="connsiteX70" fmla="*/ 1517650 w 2089150"/>
              <a:gd name="connsiteY70" fmla="*/ 800100 h 1113200"/>
              <a:gd name="connsiteX71" fmla="*/ 1524000 w 2089150"/>
              <a:gd name="connsiteY71" fmla="*/ 781050 h 1113200"/>
              <a:gd name="connsiteX72" fmla="*/ 1530350 w 2089150"/>
              <a:gd name="connsiteY72" fmla="*/ 755650 h 1113200"/>
              <a:gd name="connsiteX73" fmla="*/ 1543050 w 2089150"/>
              <a:gd name="connsiteY73" fmla="*/ 736600 h 1113200"/>
              <a:gd name="connsiteX74" fmla="*/ 1555750 w 2089150"/>
              <a:gd name="connsiteY74" fmla="*/ 698500 h 1113200"/>
              <a:gd name="connsiteX75" fmla="*/ 1574800 w 2089150"/>
              <a:gd name="connsiteY75" fmla="*/ 660400 h 1113200"/>
              <a:gd name="connsiteX76" fmla="*/ 1581150 w 2089150"/>
              <a:gd name="connsiteY76" fmla="*/ 641350 h 1113200"/>
              <a:gd name="connsiteX77" fmla="*/ 1593850 w 2089150"/>
              <a:gd name="connsiteY77" fmla="*/ 615950 h 1113200"/>
              <a:gd name="connsiteX78" fmla="*/ 1606550 w 2089150"/>
              <a:gd name="connsiteY78" fmla="*/ 584200 h 1113200"/>
              <a:gd name="connsiteX79" fmla="*/ 1651000 w 2089150"/>
              <a:gd name="connsiteY79" fmla="*/ 539750 h 1113200"/>
              <a:gd name="connsiteX80" fmla="*/ 1663700 w 2089150"/>
              <a:gd name="connsiteY80" fmla="*/ 514350 h 1113200"/>
              <a:gd name="connsiteX81" fmla="*/ 1714500 w 2089150"/>
              <a:gd name="connsiteY81" fmla="*/ 469900 h 1113200"/>
              <a:gd name="connsiteX82" fmla="*/ 1752600 w 2089150"/>
              <a:gd name="connsiteY82" fmla="*/ 419100 h 1113200"/>
              <a:gd name="connsiteX83" fmla="*/ 1771650 w 2089150"/>
              <a:gd name="connsiteY83" fmla="*/ 406400 h 1113200"/>
              <a:gd name="connsiteX84" fmla="*/ 1809750 w 2089150"/>
              <a:gd name="connsiteY84" fmla="*/ 361950 h 1113200"/>
              <a:gd name="connsiteX85" fmla="*/ 1841500 w 2089150"/>
              <a:gd name="connsiteY85" fmla="*/ 368300 h 1113200"/>
              <a:gd name="connsiteX86" fmla="*/ 1847850 w 2089150"/>
              <a:gd name="connsiteY86" fmla="*/ 387350 h 1113200"/>
              <a:gd name="connsiteX87" fmla="*/ 1860550 w 2089150"/>
              <a:gd name="connsiteY87" fmla="*/ 419100 h 1113200"/>
              <a:gd name="connsiteX88" fmla="*/ 1873250 w 2089150"/>
              <a:gd name="connsiteY88" fmla="*/ 463550 h 1113200"/>
              <a:gd name="connsiteX89" fmla="*/ 1885950 w 2089150"/>
              <a:gd name="connsiteY89" fmla="*/ 539750 h 1113200"/>
              <a:gd name="connsiteX90" fmla="*/ 1905000 w 2089150"/>
              <a:gd name="connsiteY90" fmla="*/ 654050 h 1113200"/>
              <a:gd name="connsiteX91" fmla="*/ 1898650 w 2089150"/>
              <a:gd name="connsiteY91" fmla="*/ 844550 h 1113200"/>
              <a:gd name="connsiteX92" fmla="*/ 1879600 w 2089150"/>
              <a:gd name="connsiteY92" fmla="*/ 889000 h 1113200"/>
              <a:gd name="connsiteX93" fmla="*/ 1873250 w 2089150"/>
              <a:gd name="connsiteY93" fmla="*/ 927100 h 1113200"/>
              <a:gd name="connsiteX94" fmla="*/ 1866900 w 2089150"/>
              <a:gd name="connsiteY94" fmla="*/ 990600 h 1113200"/>
              <a:gd name="connsiteX95" fmla="*/ 1854200 w 2089150"/>
              <a:gd name="connsiteY95" fmla="*/ 1041400 h 1113200"/>
              <a:gd name="connsiteX96" fmla="*/ 1860550 w 2089150"/>
              <a:gd name="connsiteY96" fmla="*/ 1111250 h 1113200"/>
              <a:gd name="connsiteX97" fmla="*/ 1885950 w 2089150"/>
              <a:gd name="connsiteY97" fmla="*/ 1073150 h 1113200"/>
              <a:gd name="connsiteX98" fmla="*/ 1911350 w 2089150"/>
              <a:gd name="connsiteY98" fmla="*/ 1047750 h 1113200"/>
              <a:gd name="connsiteX99" fmla="*/ 1924050 w 2089150"/>
              <a:gd name="connsiteY99" fmla="*/ 1028700 h 1113200"/>
              <a:gd name="connsiteX100" fmla="*/ 1955800 w 2089150"/>
              <a:gd name="connsiteY100" fmla="*/ 1022350 h 1113200"/>
              <a:gd name="connsiteX101" fmla="*/ 1981200 w 2089150"/>
              <a:gd name="connsiteY101" fmla="*/ 1003300 h 1113200"/>
              <a:gd name="connsiteX102" fmla="*/ 2000250 w 2089150"/>
              <a:gd name="connsiteY102" fmla="*/ 984250 h 1113200"/>
              <a:gd name="connsiteX103" fmla="*/ 2038350 w 2089150"/>
              <a:gd name="connsiteY103" fmla="*/ 958850 h 1113200"/>
              <a:gd name="connsiteX104" fmla="*/ 2051050 w 2089150"/>
              <a:gd name="connsiteY104" fmla="*/ 908050 h 1113200"/>
              <a:gd name="connsiteX105" fmla="*/ 2057400 w 2089150"/>
              <a:gd name="connsiteY105" fmla="*/ 889000 h 1113200"/>
              <a:gd name="connsiteX106" fmla="*/ 2063750 w 2089150"/>
              <a:gd name="connsiteY106" fmla="*/ 857250 h 1113200"/>
              <a:gd name="connsiteX107" fmla="*/ 2089150 w 2089150"/>
              <a:gd name="connsiteY107" fmla="*/ 838200 h 1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089150" h="1113200">
                <a:moveTo>
                  <a:pt x="0" y="298450"/>
                </a:moveTo>
                <a:cubicBezTo>
                  <a:pt x="1405" y="313909"/>
                  <a:pt x="4499" y="375446"/>
                  <a:pt x="12700" y="400050"/>
                </a:cubicBezTo>
                <a:cubicBezTo>
                  <a:pt x="15693" y="409030"/>
                  <a:pt x="21671" y="416749"/>
                  <a:pt x="25400" y="425450"/>
                </a:cubicBezTo>
                <a:cubicBezTo>
                  <a:pt x="36182" y="450609"/>
                  <a:pt x="41340" y="495692"/>
                  <a:pt x="44450" y="514350"/>
                </a:cubicBezTo>
                <a:cubicBezTo>
                  <a:pt x="50599" y="551246"/>
                  <a:pt x="48007" y="553722"/>
                  <a:pt x="57150" y="584200"/>
                </a:cubicBezTo>
                <a:cubicBezTo>
                  <a:pt x="60997" y="597022"/>
                  <a:pt x="63863" y="610326"/>
                  <a:pt x="69850" y="622300"/>
                </a:cubicBezTo>
                <a:cubicBezTo>
                  <a:pt x="72356" y="627313"/>
                  <a:pt x="88269" y="661764"/>
                  <a:pt x="95250" y="666750"/>
                </a:cubicBezTo>
                <a:cubicBezTo>
                  <a:pt x="104525" y="673375"/>
                  <a:pt x="116417" y="675217"/>
                  <a:pt x="127000" y="679450"/>
                </a:cubicBezTo>
                <a:cubicBezTo>
                  <a:pt x="142546" y="674268"/>
                  <a:pt x="157718" y="670208"/>
                  <a:pt x="171450" y="660400"/>
                </a:cubicBezTo>
                <a:cubicBezTo>
                  <a:pt x="178758" y="655180"/>
                  <a:pt x="183682" y="647194"/>
                  <a:pt x="190500" y="641350"/>
                </a:cubicBezTo>
                <a:cubicBezTo>
                  <a:pt x="198535" y="634462"/>
                  <a:pt x="208069" y="629419"/>
                  <a:pt x="215900" y="622300"/>
                </a:cubicBezTo>
                <a:cubicBezTo>
                  <a:pt x="231405" y="608205"/>
                  <a:pt x="250979" y="596592"/>
                  <a:pt x="260350" y="577850"/>
                </a:cubicBezTo>
                <a:cubicBezTo>
                  <a:pt x="264583" y="569383"/>
                  <a:pt x="269321" y="561151"/>
                  <a:pt x="273050" y="552450"/>
                </a:cubicBezTo>
                <a:cubicBezTo>
                  <a:pt x="275687" y="546298"/>
                  <a:pt x="276407" y="539387"/>
                  <a:pt x="279400" y="533400"/>
                </a:cubicBezTo>
                <a:cubicBezTo>
                  <a:pt x="282813" y="526574"/>
                  <a:pt x="288687" y="521176"/>
                  <a:pt x="292100" y="514350"/>
                </a:cubicBezTo>
                <a:cubicBezTo>
                  <a:pt x="323169" y="452213"/>
                  <a:pt x="288076" y="507685"/>
                  <a:pt x="317500" y="463550"/>
                </a:cubicBezTo>
                <a:cubicBezTo>
                  <a:pt x="319617" y="450850"/>
                  <a:pt x="320150" y="437782"/>
                  <a:pt x="323850" y="425450"/>
                </a:cubicBezTo>
                <a:cubicBezTo>
                  <a:pt x="326570" y="416383"/>
                  <a:pt x="332821" y="408751"/>
                  <a:pt x="336550" y="400050"/>
                </a:cubicBezTo>
                <a:cubicBezTo>
                  <a:pt x="349765" y="369216"/>
                  <a:pt x="333497" y="384053"/>
                  <a:pt x="368300" y="349250"/>
                </a:cubicBezTo>
                <a:cubicBezTo>
                  <a:pt x="375784" y="341766"/>
                  <a:pt x="385233" y="336550"/>
                  <a:pt x="393700" y="330200"/>
                </a:cubicBezTo>
                <a:cubicBezTo>
                  <a:pt x="395817" y="323850"/>
                  <a:pt x="395047" y="315597"/>
                  <a:pt x="400050" y="311150"/>
                </a:cubicBezTo>
                <a:cubicBezTo>
                  <a:pt x="414975" y="297884"/>
                  <a:pt x="436730" y="293520"/>
                  <a:pt x="450850" y="279400"/>
                </a:cubicBezTo>
                <a:cubicBezTo>
                  <a:pt x="476593" y="253657"/>
                  <a:pt x="461868" y="264366"/>
                  <a:pt x="495300" y="247650"/>
                </a:cubicBezTo>
                <a:cubicBezTo>
                  <a:pt x="499533" y="241300"/>
                  <a:pt x="504587" y="235426"/>
                  <a:pt x="508000" y="228600"/>
                </a:cubicBezTo>
                <a:cubicBezTo>
                  <a:pt x="510993" y="222613"/>
                  <a:pt x="510169" y="214777"/>
                  <a:pt x="514350" y="209550"/>
                </a:cubicBezTo>
                <a:cubicBezTo>
                  <a:pt x="519118" y="203591"/>
                  <a:pt x="527050" y="201083"/>
                  <a:pt x="533400" y="196850"/>
                </a:cubicBezTo>
                <a:cubicBezTo>
                  <a:pt x="539764" y="177757"/>
                  <a:pt x="538773" y="175163"/>
                  <a:pt x="552450" y="158750"/>
                </a:cubicBezTo>
                <a:cubicBezTo>
                  <a:pt x="558199" y="151851"/>
                  <a:pt x="565751" y="146599"/>
                  <a:pt x="571500" y="139700"/>
                </a:cubicBezTo>
                <a:cubicBezTo>
                  <a:pt x="576386" y="133837"/>
                  <a:pt x="579130" y="126354"/>
                  <a:pt x="584200" y="120650"/>
                </a:cubicBezTo>
                <a:cubicBezTo>
                  <a:pt x="596132" y="107226"/>
                  <a:pt x="612337" y="97494"/>
                  <a:pt x="622300" y="82550"/>
                </a:cubicBezTo>
                <a:lnTo>
                  <a:pt x="647700" y="44450"/>
                </a:lnTo>
                <a:cubicBezTo>
                  <a:pt x="651933" y="38100"/>
                  <a:pt x="652996" y="27251"/>
                  <a:pt x="660400" y="25400"/>
                </a:cubicBezTo>
                <a:cubicBezTo>
                  <a:pt x="673289" y="22178"/>
                  <a:pt x="692096" y="18166"/>
                  <a:pt x="704850" y="12700"/>
                </a:cubicBezTo>
                <a:cubicBezTo>
                  <a:pt x="713551" y="8971"/>
                  <a:pt x="721783" y="4233"/>
                  <a:pt x="730250" y="0"/>
                </a:cubicBezTo>
                <a:cubicBezTo>
                  <a:pt x="751417" y="2117"/>
                  <a:pt x="773023" y="1567"/>
                  <a:pt x="793750" y="6350"/>
                </a:cubicBezTo>
                <a:cubicBezTo>
                  <a:pt x="807049" y="9419"/>
                  <a:pt x="832057" y="39184"/>
                  <a:pt x="838200" y="44450"/>
                </a:cubicBezTo>
                <a:cubicBezTo>
                  <a:pt x="843994" y="49417"/>
                  <a:pt x="850900" y="52917"/>
                  <a:pt x="857250" y="57150"/>
                </a:cubicBezTo>
                <a:cubicBezTo>
                  <a:pt x="859367" y="88900"/>
                  <a:pt x="860843" y="120699"/>
                  <a:pt x="863600" y="152400"/>
                </a:cubicBezTo>
                <a:cubicBezTo>
                  <a:pt x="865078" y="169401"/>
                  <a:pt x="869409" y="186143"/>
                  <a:pt x="869950" y="203200"/>
                </a:cubicBezTo>
                <a:cubicBezTo>
                  <a:pt x="875732" y="385348"/>
                  <a:pt x="872982" y="551399"/>
                  <a:pt x="882650" y="730250"/>
                </a:cubicBezTo>
                <a:cubicBezTo>
                  <a:pt x="883685" y="749389"/>
                  <a:pt x="887265" y="768311"/>
                  <a:pt x="889000" y="787400"/>
                </a:cubicBezTo>
                <a:cubicBezTo>
                  <a:pt x="891499" y="814885"/>
                  <a:pt x="893429" y="842419"/>
                  <a:pt x="895350" y="869950"/>
                </a:cubicBezTo>
                <a:cubicBezTo>
                  <a:pt x="899779" y="933437"/>
                  <a:pt x="887925" y="1000075"/>
                  <a:pt x="908050" y="1060450"/>
                </a:cubicBezTo>
                <a:cubicBezTo>
                  <a:pt x="910167" y="1066800"/>
                  <a:pt x="909667" y="1074767"/>
                  <a:pt x="914400" y="1079500"/>
                </a:cubicBezTo>
                <a:cubicBezTo>
                  <a:pt x="919133" y="1084233"/>
                  <a:pt x="927100" y="1083733"/>
                  <a:pt x="933450" y="1085850"/>
                </a:cubicBezTo>
                <a:cubicBezTo>
                  <a:pt x="948950" y="1081975"/>
                  <a:pt x="992763" y="1074925"/>
                  <a:pt x="1009650" y="1060450"/>
                </a:cubicBezTo>
                <a:cubicBezTo>
                  <a:pt x="1017685" y="1053562"/>
                  <a:pt x="1022350" y="1043517"/>
                  <a:pt x="1028700" y="1035050"/>
                </a:cubicBezTo>
                <a:cubicBezTo>
                  <a:pt x="1030817" y="1028700"/>
                  <a:pt x="1032057" y="1021987"/>
                  <a:pt x="1035050" y="1016000"/>
                </a:cubicBezTo>
                <a:cubicBezTo>
                  <a:pt x="1038463" y="1009174"/>
                  <a:pt x="1045784" y="1004324"/>
                  <a:pt x="1047750" y="996950"/>
                </a:cubicBezTo>
                <a:cubicBezTo>
                  <a:pt x="1054385" y="972069"/>
                  <a:pt x="1046166" y="942176"/>
                  <a:pt x="1060450" y="920750"/>
                </a:cubicBezTo>
                <a:cubicBezTo>
                  <a:pt x="1137057" y="805839"/>
                  <a:pt x="1042126" y="949544"/>
                  <a:pt x="1104900" y="850900"/>
                </a:cubicBezTo>
                <a:cubicBezTo>
                  <a:pt x="1113095" y="838023"/>
                  <a:pt x="1121833" y="825500"/>
                  <a:pt x="1130300" y="812800"/>
                </a:cubicBezTo>
                <a:lnTo>
                  <a:pt x="1143000" y="793750"/>
                </a:lnTo>
                <a:cubicBezTo>
                  <a:pt x="1147233" y="787400"/>
                  <a:pt x="1149595" y="779279"/>
                  <a:pt x="1155700" y="774700"/>
                </a:cubicBezTo>
                <a:cubicBezTo>
                  <a:pt x="1238711" y="712442"/>
                  <a:pt x="1138088" y="792312"/>
                  <a:pt x="1193800" y="736600"/>
                </a:cubicBezTo>
                <a:cubicBezTo>
                  <a:pt x="1199196" y="731204"/>
                  <a:pt x="1206987" y="728786"/>
                  <a:pt x="1212850" y="723900"/>
                </a:cubicBezTo>
                <a:cubicBezTo>
                  <a:pt x="1219749" y="718151"/>
                  <a:pt x="1225142" y="710764"/>
                  <a:pt x="1231900" y="704850"/>
                </a:cubicBezTo>
                <a:cubicBezTo>
                  <a:pt x="1293920" y="650583"/>
                  <a:pt x="1238656" y="704444"/>
                  <a:pt x="1282700" y="660400"/>
                </a:cubicBezTo>
                <a:cubicBezTo>
                  <a:pt x="1291167" y="664633"/>
                  <a:pt x="1301407" y="666407"/>
                  <a:pt x="1308100" y="673100"/>
                </a:cubicBezTo>
                <a:cubicBezTo>
                  <a:pt x="1319937" y="684937"/>
                  <a:pt x="1322898" y="709017"/>
                  <a:pt x="1327150" y="723900"/>
                </a:cubicBezTo>
                <a:cubicBezTo>
                  <a:pt x="1333379" y="745701"/>
                  <a:pt x="1334911" y="745772"/>
                  <a:pt x="1346200" y="768350"/>
                </a:cubicBezTo>
                <a:cubicBezTo>
                  <a:pt x="1348317" y="781050"/>
                  <a:pt x="1349852" y="793861"/>
                  <a:pt x="1352550" y="806450"/>
                </a:cubicBezTo>
                <a:cubicBezTo>
                  <a:pt x="1356207" y="823517"/>
                  <a:pt x="1362033" y="840094"/>
                  <a:pt x="1365250" y="857250"/>
                </a:cubicBezTo>
                <a:cubicBezTo>
                  <a:pt x="1368395" y="874023"/>
                  <a:pt x="1369814" y="891079"/>
                  <a:pt x="1371600" y="908050"/>
                </a:cubicBezTo>
                <a:cubicBezTo>
                  <a:pt x="1374047" y="931301"/>
                  <a:pt x="1373887" y="954876"/>
                  <a:pt x="1377950" y="977900"/>
                </a:cubicBezTo>
                <a:cubicBezTo>
                  <a:pt x="1380276" y="991083"/>
                  <a:pt x="1390650" y="1016000"/>
                  <a:pt x="1390650" y="1016000"/>
                </a:cubicBezTo>
                <a:cubicBezTo>
                  <a:pt x="1412602" y="961119"/>
                  <a:pt x="1395739" y="994779"/>
                  <a:pt x="1447800" y="927100"/>
                </a:cubicBezTo>
                <a:cubicBezTo>
                  <a:pt x="1454253" y="918711"/>
                  <a:pt x="1466850" y="901700"/>
                  <a:pt x="1466850" y="901700"/>
                </a:cubicBezTo>
                <a:cubicBezTo>
                  <a:pt x="1468967" y="893233"/>
                  <a:pt x="1469297" y="884106"/>
                  <a:pt x="1473200" y="876300"/>
                </a:cubicBezTo>
                <a:cubicBezTo>
                  <a:pt x="1480026" y="862648"/>
                  <a:pt x="1490909" y="851384"/>
                  <a:pt x="1498600" y="838200"/>
                </a:cubicBezTo>
                <a:cubicBezTo>
                  <a:pt x="1505754" y="825935"/>
                  <a:pt x="1511883" y="813075"/>
                  <a:pt x="1517650" y="800100"/>
                </a:cubicBezTo>
                <a:cubicBezTo>
                  <a:pt x="1520368" y="793983"/>
                  <a:pt x="1522161" y="787486"/>
                  <a:pt x="1524000" y="781050"/>
                </a:cubicBezTo>
                <a:cubicBezTo>
                  <a:pt x="1526398" y="772659"/>
                  <a:pt x="1526912" y="763672"/>
                  <a:pt x="1530350" y="755650"/>
                </a:cubicBezTo>
                <a:cubicBezTo>
                  <a:pt x="1533356" y="748635"/>
                  <a:pt x="1539950" y="743574"/>
                  <a:pt x="1543050" y="736600"/>
                </a:cubicBezTo>
                <a:cubicBezTo>
                  <a:pt x="1548487" y="724367"/>
                  <a:pt x="1550601" y="710857"/>
                  <a:pt x="1555750" y="698500"/>
                </a:cubicBezTo>
                <a:cubicBezTo>
                  <a:pt x="1561211" y="685393"/>
                  <a:pt x="1569033" y="673375"/>
                  <a:pt x="1574800" y="660400"/>
                </a:cubicBezTo>
                <a:cubicBezTo>
                  <a:pt x="1577518" y="654283"/>
                  <a:pt x="1578513" y="647502"/>
                  <a:pt x="1581150" y="641350"/>
                </a:cubicBezTo>
                <a:cubicBezTo>
                  <a:pt x="1584879" y="632649"/>
                  <a:pt x="1590005" y="624600"/>
                  <a:pt x="1593850" y="615950"/>
                </a:cubicBezTo>
                <a:cubicBezTo>
                  <a:pt x="1598479" y="605534"/>
                  <a:pt x="1599711" y="593319"/>
                  <a:pt x="1606550" y="584200"/>
                </a:cubicBezTo>
                <a:cubicBezTo>
                  <a:pt x="1619122" y="567437"/>
                  <a:pt x="1641629" y="558492"/>
                  <a:pt x="1651000" y="539750"/>
                </a:cubicBezTo>
                <a:cubicBezTo>
                  <a:pt x="1655233" y="531283"/>
                  <a:pt x="1658020" y="521923"/>
                  <a:pt x="1663700" y="514350"/>
                </a:cubicBezTo>
                <a:cubicBezTo>
                  <a:pt x="1682469" y="489324"/>
                  <a:pt x="1691996" y="489189"/>
                  <a:pt x="1714500" y="469900"/>
                </a:cubicBezTo>
                <a:cubicBezTo>
                  <a:pt x="1757278" y="433233"/>
                  <a:pt x="1708313" y="470768"/>
                  <a:pt x="1752600" y="419100"/>
                </a:cubicBezTo>
                <a:cubicBezTo>
                  <a:pt x="1757567" y="413306"/>
                  <a:pt x="1765300" y="410633"/>
                  <a:pt x="1771650" y="406400"/>
                </a:cubicBezTo>
                <a:cubicBezTo>
                  <a:pt x="1779775" y="394212"/>
                  <a:pt x="1796552" y="366349"/>
                  <a:pt x="1809750" y="361950"/>
                </a:cubicBezTo>
                <a:cubicBezTo>
                  <a:pt x="1819989" y="358537"/>
                  <a:pt x="1830917" y="366183"/>
                  <a:pt x="1841500" y="368300"/>
                </a:cubicBezTo>
                <a:cubicBezTo>
                  <a:pt x="1843617" y="374650"/>
                  <a:pt x="1845500" y="381083"/>
                  <a:pt x="1847850" y="387350"/>
                </a:cubicBezTo>
                <a:cubicBezTo>
                  <a:pt x="1851852" y="398023"/>
                  <a:pt x="1856945" y="408286"/>
                  <a:pt x="1860550" y="419100"/>
                </a:cubicBezTo>
                <a:cubicBezTo>
                  <a:pt x="1865423" y="433719"/>
                  <a:pt x="1870075" y="448471"/>
                  <a:pt x="1873250" y="463550"/>
                </a:cubicBezTo>
                <a:cubicBezTo>
                  <a:pt x="1878555" y="488748"/>
                  <a:pt x="1881882" y="514323"/>
                  <a:pt x="1885950" y="539750"/>
                </a:cubicBezTo>
                <a:cubicBezTo>
                  <a:pt x="1903159" y="647309"/>
                  <a:pt x="1892078" y="589441"/>
                  <a:pt x="1905000" y="654050"/>
                </a:cubicBezTo>
                <a:cubicBezTo>
                  <a:pt x="1902883" y="717550"/>
                  <a:pt x="1905479" y="781383"/>
                  <a:pt x="1898650" y="844550"/>
                </a:cubicBezTo>
                <a:cubicBezTo>
                  <a:pt x="1896917" y="860577"/>
                  <a:pt x="1884341" y="873593"/>
                  <a:pt x="1879600" y="889000"/>
                </a:cubicBezTo>
                <a:cubicBezTo>
                  <a:pt x="1875814" y="901306"/>
                  <a:pt x="1874847" y="914324"/>
                  <a:pt x="1873250" y="927100"/>
                </a:cubicBezTo>
                <a:cubicBezTo>
                  <a:pt x="1870612" y="948208"/>
                  <a:pt x="1870397" y="969617"/>
                  <a:pt x="1866900" y="990600"/>
                </a:cubicBezTo>
                <a:cubicBezTo>
                  <a:pt x="1864031" y="1007817"/>
                  <a:pt x="1854200" y="1041400"/>
                  <a:pt x="1854200" y="1041400"/>
                </a:cubicBezTo>
                <a:cubicBezTo>
                  <a:pt x="1856317" y="1064683"/>
                  <a:pt x="1844018" y="1094718"/>
                  <a:pt x="1860550" y="1111250"/>
                </a:cubicBezTo>
                <a:cubicBezTo>
                  <a:pt x="1871343" y="1122043"/>
                  <a:pt x="1876415" y="1085069"/>
                  <a:pt x="1885950" y="1073150"/>
                </a:cubicBezTo>
                <a:cubicBezTo>
                  <a:pt x="1893430" y="1063800"/>
                  <a:pt x="1903558" y="1056841"/>
                  <a:pt x="1911350" y="1047750"/>
                </a:cubicBezTo>
                <a:cubicBezTo>
                  <a:pt x="1916317" y="1041956"/>
                  <a:pt x="1917424" y="1032486"/>
                  <a:pt x="1924050" y="1028700"/>
                </a:cubicBezTo>
                <a:cubicBezTo>
                  <a:pt x="1933421" y="1023345"/>
                  <a:pt x="1945217" y="1024467"/>
                  <a:pt x="1955800" y="1022350"/>
                </a:cubicBezTo>
                <a:cubicBezTo>
                  <a:pt x="1964267" y="1016000"/>
                  <a:pt x="1973165" y="1010188"/>
                  <a:pt x="1981200" y="1003300"/>
                </a:cubicBezTo>
                <a:cubicBezTo>
                  <a:pt x="1988018" y="997456"/>
                  <a:pt x="1993161" y="989763"/>
                  <a:pt x="2000250" y="984250"/>
                </a:cubicBezTo>
                <a:cubicBezTo>
                  <a:pt x="2012298" y="974879"/>
                  <a:pt x="2038350" y="958850"/>
                  <a:pt x="2038350" y="958850"/>
                </a:cubicBezTo>
                <a:cubicBezTo>
                  <a:pt x="2042583" y="941917"/>
                  <a:pt x="2045530" y="924609"/>
                  <a:pt x="2051050" y="908050"/>
                </a:cubicBezTo>
                <a:cubicBezTo>
                  <a:pt x="2053167" y="901700"/>
                  <a:pt x="2055777" y="895494"/>
                  <a:pt x="2057400" y="889000"/>
                </a:cubicBezTo>
                <a:cubicBezTo>
                  <a:pt x="2060018" y="878529"/>
                  <a:pt x="2058030" y="866402"/>
                  <a:pt x="2063750" y="857250"/>
                </a:cubicBezTo>
                <a:cubicBezTo>
                  <a:pt x="2069359" y="848275"/>
                  <a:pt x="2089150" y="838200"/>
                  <a:pt x="2089150" y="838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1DDEC54-CDAA-4C7E-B205-B139913D24BD}"/>
              </a:ext>
            </a:extLst>
          </p:cNvPr>
          <p:cNvCxnSpPr>
            <a:cxnSpLocks/>
          </p:cNvCxnSpPr>
          <p:nvPr/>
        </p:nvCxnSpPr>
        <p:spPr>
          <a:xfrm flipV="1">
            <a:off x="1784350" y="4194629"/>
            <a:ext cx="1916793" cy="849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6461FA7-2593-4E03-991F-B2627F012AAC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3922387" y="4194630"/>
            <a:ext cx="2133781" cy="1357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510BE66-25E4-4AB7-91EB-1D4C922405A3}"/>
              </a:ext>
            </a:extLst>
          </p:cNvPr>
          <p:cNvCxnSpPr>
            <a:cxnSpLocks/>
          </p:cNvCxnSpPr>
          <p:nvPr/>
        </p:nvCxnSpPr>
        <p:spPr>
          <a:xfrm flipV="1">
            <a:off x="6039110" y="4193422"/>
            <a:ext cx="2279618" cy="139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625F27-E660-4436-94B7-12DFC157732D}"/>
              </a:ext>
            </a:extLst>
          </p:cNvPr>
          <p:cNvSpPr txBox="1"/>
          <p:nvPr/>
        </p:nvSpPr>
        <p:spPr>
          <a:xfrm>
            <a:off x="65540" y="3047754"/>
            <a:ext cx="329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local minima is rare?</a:t>
            </a:r>
            <a:endParaRPr lang="zh-TW" altLang="en-US" sz="2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7672010E-659C-4690-8804-5B4641D8DE07}"/>
              </a:ext>
            </a:extLst>
          </p:cNvPr>
          <p:cNvCxnSpPr>
            <a:cxnSpLocks/>
          </p:cNvCxnSpPr>
          <p:nvPr/>
        </p:nvCxnSpPr>
        <p:spPr>
          <a:xfrm>
            <a:off x="3930878" y="5610691"/>
            <a:ext cx="2050853" cy="4743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5061991-E764-4B59-9212-B2C222B4DFA7}"/>
              </a:ext>
            </a:extLst>
          </p:cNvPr>
          <p:cNvCxnSpPr>
            <a:cxnSpLocks/>
          </p:cNvCxnSpPr>
          <p:nvPr/>
        </p:nvCxnSpPr>
        <p:spPr>
          <a:xfrm flipV="1">
            <a:off x="2911768" y="4304822"/>
            <a:ext cx="1815487" cy="9933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3" grpId="0"/>
      <p:bldP spid="15" grpId="0" animBg="1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DD821-4B67-4F92-83E6-A4EC1350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Profile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DAB326-2CFC-4B2D-A8E7-771FC9AD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A623A5-B440-475D-AF15-B6E0081A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0" y="2132237"/>
            <a:ext cx="4532189" cy="37149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F4E956-E1FE-481A-BDB8-EA20567B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03" y="2132237"/>
            <a:ext cx="4560111" cy="36034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965F6E5-D6F2-4A4E-A054-AC25CE8F1243}"/>
              </a:ext>
            </a:extLst>
          </p:cNvPr>
          <p:cNvSpPr/>
          <p:nvPr/>
        </p:nvSpPr>
        <p:spPr>
          <a:xfrm>
            <a:off x="382385" y="5037513"/>
            <a:ext cx="764771" cy="698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2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3500F3-9959-48DD-8DB7-C7E0CFFD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56F4EF0-C093-49C0-83EF-DA2AF1504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982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342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9FBC1-FC62-467A-80CC-280FA99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Profile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4D39A7-BC0D-4E34-B8C1-55454903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9" y="2023367"/>
            <a:ext cx="4305993" cy="33964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8B57EE-C5B6-43CF-B53B-BE420F49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56866"/>
            <a:ext cx="4220395" cy="339641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C16C75D-C22E-401B-8CD1-B7130AE7EA08}"/>
              </a:ext>
            </a:extLst>
          </p:cNvPr>
          <p:cNvSpPr txBox="1"/>
          <p:nvPr/>
        </p:nvSpPr>
        <p:spPr>
          <a:xfrm>
            <a:off x="532926" y="5353279"/>
            <a:ext cx="403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two random starting points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C285906-A9C4-4A01-8F7E-B79577545D24}"/>
              </a:ext>
            </a:extLst>
          </p:cNvPr>
          <p:cNvSpPr txBox="1"/>
          <p:nvPr/>
        </p:nvSpPr>
        <p:spPr>
          <a:xfrm>
            <a:off x="5160968" y="5353279"/>
            <a:ext cx="30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two “solutions”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5313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CD1DC-B70C-4F0F-9A2E-FAFEE414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BB9C96-DC1D-41B4-940F-D16F6ED0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34" y="178725"/>
            <a:ext cx="6883802" cy="5998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2468C00-C502-477F-9BFC-D3E4AC157D18}"/>
                  </a:ext>
                </a:extLst>
              </p:cNvPr>
              <p:cNvSpPr txBox="1"/>
              <p:nvPr/>
            </p:nvSpPr>
            <p:spPr>
              <a:xfrm>
                <a:off x="762379" y="5011646"/>
                <a:ext cx="39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2468C00-C502-477F-9BFC-D3E4AC157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79" y="5011646"/>
                <a:ext cx="399725" cy="369332"/>
              </a:xfrm>
              <a:prstGeom prst="rect">
                <a:avLst/>
              </a:prstGeom>
              <a:blipFill>
                <a:blip r:embed="rId3"/>
                <a:stretch>
                  <a:fillRect l="-16667" r="-45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9519FF8-64AF-4456-8D64-6CA9DA2340E6}"/>
                  </a:ext>
                </a:extLst>
              </p:cNvPr>
              <p:cNvSpPr txBox="1"/>
              <p:nvPr/>
            </p:nvSpPr>
            <p:spPr>
              <a:xfrm>
                <a:off x="3518279" y="6019882"/>
                <a:ext cx="3788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9519FF8-64AF-4456-8D64-6CA9DA234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9" y="6019882"/>
                <a:ext cx="378885" cy="369332"/>
              </a:xfrm>
              <a:prstGeom prst="rect">
                <a:avLst/>
              </a:prstGeom>
              <a:blipFill>
                <a:blip r:embed="rId4"/>
                <a:stretch>
                  <a:fillRect l="-17742" r="-161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>
            <a:extLst>
              <a:ext uri="{FF2B5EF4-FFF2-40B4-BE49-F238E27FC236}">
                <a16:creationId xmlns:a16="http://schemas.microsoft.com/office/drawing/2014/main" id="{76F25D5F-1B37-4C6C-ACFB-BE9445287174}"/>
              </a:ext>
            </a:extLst>
          </p:cNvPr>
          <p:cNvSpPr/>
          <p:nvPr/>
        </p:nvSpPr>
        <p:spPr>
          <a:xfrm>
            <a:off x="628650" y="5380978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0AD14DB-40BE-493E-ABFE-1D8FA9BD5C85}"/>
              </a:ext>
            </a:extLst>
          </p:cNvPr>
          <p:cNvSpPr/>
          <p:nvPr/>
        </p:nvSpPr>
        <p:spPr>
          <a:xfrm>
            <a:off x="3451414" y="6404935"/>
            <a:ext cx="133729" cy="133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7EDFB2B-CFD4-487C-B3FB-0B6470F91B2F}"/>
              </a:ext>
            </a:extLst>
          </p:cNvPr>
          <p:cNvCxnSpPr>
            <a:cxnSpLocks/>
            <a:stCxn id="7" idx="6"/>
            <a:endCxn id="8" idx="1"/>
          </p:cNvCxnSpPr>
          <p:nvPr/>
        </p:nvCxnSpPr>
        <p:spPr>
          <a:xfrm>
            <a:off x="762379" y="5447843"/>
            <a:ext cx="2708619" cy="97667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0A58A168-7EA0-42DB-AB85-A07C281F9EC3}"/>
              </a:ext>
            </a:extLst>
          </p:cNvPr>
          <p:cNvSpPr/>
          <p:nvPr/>
        </p:nvSpPr>
        <p:spPr>
          <a:xfrm rot="693044">
            <a:off x="726076" y="5379581"/>
            <a:ext cx="2684292" cy="1113200"/>
          </a:xfrm>
          <a:custGeom>
            <a:avLst/>
            <a:gdLst>
              <a:gd name="connsiteX0" fmla="*/ 0 w 2089150"/>
              <a:gd name="connsiteY0" fmla="*/ 298450 h 1113200"/>
              <a:gd name="connsiteX1" fmla="*/ 12700 w 2089150"/>
              <a:gd name="connsiteY1" fmla="*/ 400050 h 1113200"/>
              <a:gd name="connsiteX2" fmla="*/ 25400 w 2089150"/>
              <a:gd name="connsiteY2" fmla="*/ 425450 h 1113200"/>
              <a:gd name="connsiteX3" fmla="*/ 44450 w 2089150"/>
              <a:gd name="connsiteY3" fmla="*/ 514350 h 1113200"/>
              <a:gd name="connsiteX4" fmla="*/ 57150 w 2089150"/>
              <a:gd name="connsiteY4" fmla="*/ 584200 h 1113200"/>
              <a:gd name="connsiteX5" fmla="*/ 69850 w 2089150"/>
              <a:gd name="connsiteY5" fmla="*/ 622300 h 1113200"/>
              <a:gd name="connsiteX6" fmla="*/ 95250 w 2089150"/>
              <a:gd name="connsiteY6" fmla="*/ 666750 h 1113200"/>
              <a:gd name="connsiteX7" fmla="*/ 127000 w 2089150"/>
              <a:gd name="connsiteY7" fmla="*/ 679450 h 1113200"/>
              <a:gd name="connsiteX8" fmla="*/ 171450 w 2089150"/>
              <a:gd name="connsiteY8" fmla="*/ 660400 h 1113200"/>
              <a:gd name="connsiteX9" fmla="*/ 190500 w 2089150"/>
              <a:gd name="connsiteY9" fmla="*/ 641350 h 1113200"/>
              <a:gd name="connsiteX10" fmla="*/ 215900 w 2089150"/>
              <a:gd name="connsiteY10" fmla="*/ 622300 h 1113200"/>
              <a:gd name="connsiteX11" fmla="*/ 260350 w 2089150"/>
              <a:gd name="connsiteY11" fmla="*/ 577850 h 1113200"/>
              <a:gd name="connsiteX12" fmla="*/ 273050 w 2089150"/>
              <a:gd name="connsiteY12" fmla="*/ 552450 h 1113200"/>
              <a:gd name="connsiteX13" fmla="*/ 279400 w 2089150"/>
              <a:gd name="connsiteY13" fmla="*/ 533400 h 1113200"/>
              <a:gd name="connsiteX14" fmla="*/ 292100 w 2089150"/>
              <a:gd name="connsiteY14" fmla="*/ 514350 h 1113200"/>
              <a:gd name="connsiteX15" fmla="*/ 317500 w 2089150"/>
              <a:gd name="connsiteY15" fmla="*/ 463550 h 1113200"/>
              <a:gd name="connsiteX16" fmla="*/ 323850 w 2089150"/>
              <a:gd name="connsiteY16" fmla="*/ 425450 h 1113200"/>
              <a:gd name="connsiteX17" fmla="*/ 336550 w 2089150"/>
              <a:gd name="connsiteY17" fmla="*/ 400050 h 1113200"/>
              <a:gd name="connsiteX18" fmla="*/ 368300 w 2089150"/>
              <a:gd name="connsiteY18" fmla="*/ 349250 h 1113200"/>
              <a:gd name="connsiteX19" fmla="*/ 393700 w 2089150"/>
              <a:gd name="connsiteY19" fmla="*/ 330200 h 1113200"/>
              <a:gd name="connsiteX20" fmla="*/ 400050 w 2089150"/>
              <a:gd name="connsiteY20" fmla="*/ 311150 h 1113200"/>
              <a:gd name="connsiteX21" fmla="*/ 450850 w 2089150"/>
              <a:gd name="connsiteY21" fmla="*/ 279400 h 1113200"/>
              <a:gd name="connsiteX22" fmla="*/ 495300 w 2089150"/>
              <a:gd name="connsiteY22" fmla="*/ 247650 h 1113200"/>
              <a:gd name="connsiteX23" fmla="*/ 508000 w 2089150"/>
              <a:gd name="connsiteY23" fmla="*/ 228600 h 1113200"/>
              <a:gd name="connsiteX24" fmla="*/ 514350 w 2089150"/>
              <a:gd name="connsiteY24" fmla="*/ 209550 h 1113200"/>
              <a:gd name="connsiteX25" fmla="*/ 533400 w 2089150"/>
              <a:gd name="connsiteY25" fmla="*/ 196850 h 1113200"/>
              <a:gd name="connsiteX26" fmla="*/ 552450 w 2089150"/>
              <a:gd name="connsiteY26" fmla="*/ 158750 h 1113200"/>
              <a:gd name="connsiteX27" fmla="*/ 571500 w 2089150"/>
              <a:gd name="connsiteY27" fmla="*/ 139700 h 1113200"/>
              <a:gd name="connsiteX28" fmla="*/ 584200 w 2089150"/>
              <a:gd name="connsiteY28" fmla="*/ 120650 h 1113200"/>
              <a:gd name="connsiteX29" fmla="*/ 622300 w 2089150"/>
              <a:gd name="connsiteY29" fmla="*/ 82550 h 1113200"/>
              <a:gd name="connsiteX30" fmla="*/ 647700 w 2089150"/>
              <a:gd name="connsiteY30" fmla="*/ 44450 h 1113200"/>
              <a:gd name="connsiteX31" fmla="*/ 660400 w 2089150"/>
              <a:gd name="connsiteY31" fmla="*/ 25400 h 1113200"/>
              <a:gd name="connsiteX32" fmla="*/ 704850 w 2089150"/>
              <a:gd name="connsiteY32" fmla="*/ 12700 h 1113200"/>
              <a:gd name="connsiteX33" fmla="*/ 730250 w 2089150"/>
              <a:gd name="connsiteY33" fmla="*/ 0 h 1113200"/>
              <a:gd name="connsiteX34" fmla="*/ 793750 w 2089150"/>
              <a:gd name="connsiteY34" fmla="*/ 6350 h 1113200"/>
              <a:gd name="connsiteX35" fmla="*/ 838200 w 2089150"/>
              <a:gd name="connsiteY35" fmla="*/ 44450 h 1113200"/>
              <a:gd name="connsiteX36" fmla="*/ 857250 w 2089150"/>
              <a:gd name="connsiteY36" fmla="*/ 57150 h 1113200"/>
              <a:gd name="connsiteX37" fmla="*/ 863600 w 2089150"/>
              <a:gd name="connsiteY37" fmla="*/ 152400 h 1113200"/>
              <a:gd name="connsiteX38" fmla="*/ 869950 w 2089150"/>
              <a:gd name="connsiteY38" fmla="*/ 203200 h 1113200"/>
              <a:gd name="connsiteX39" fmla="*/ 882650 w 2089150"/>
              <a:gd name="connsiteY39" fmla="*/ 730250 h 1113200"/>
              <a:gd name="connsiteX40" fmla="*/ 889000 w 2089150"/>
              <a:gd name="connsiteY40" fmla="*/ 787400 h 1113200"/>
              <a:gd name="connsiteX41" fmla="*/ 895350 w 2089150"/>
              <a:gd name="connsiteY41" fmla="*/ 869950 h 1113200"/>
              <a:gd name="connsiteX42" fmla="*/ 908050 w 2089150"/>
              <a:gd name="connsiteY42" fmla="*/ 1060450 h 1113200"/>
              <a:gd name="connsiteX43" fmla="*/ 914400 w 2089150"/>
              <a:gd name="connsiteY43" fmla="*/ 1079500 h 1113200"/>
              <a:gd name="connsiteX44" fmla="*/ 933450 w 2089150"/>
              <a:gd name="connsiteY44" fmla="*/ 1085850 h 1113200"/>
              <a:gd name="connsiteX45" fmla="*/ 1009650 w 2089150"/>
              <a:gd name="connsiteY45" fmla="*/ 1060450 h 1113200"/>
              <a:gd name="connsiteX46" fmla="*/ 1028700 w 2089150"/>
              <a:gd name="connsiteY46" fmla="*/ 1035050 h 1113200"/>
              <a:gd name="connsiteX47" fmla="*/ 1035050 w 2089150"/>
              <a:gd name="connsiteY47" fmla="*/ 1016000 h 1113200"/>
              <a:gd name="connsiteX48" fmla="*/ 1047750 w 2089150"/>
              <a:gd name="connsiteY48" fmla="*/ 996950 h 1113200"/>
              <a:gd name="connsiteX49" fmla="*/ 1060450 w 2089150"/>
              <a:gd name="connsiteY49" fmla="*/ 920750 h 1113200"/>
              <a:gd name="connsiteX50" fmla="*/ 1104900 w 2089150"/>
              <a:gd name="connsiteY50" fmla="*/ 850900 h 1113200"/>
              <a:gd name="connsiteX51" fmla="*/ 1130300 w 2089150"/>
              <a:gd name="connsiteY51" fmla="*/ 812800 h 1113200"/>
              <a:gd name="connsiteX52" fmla="*/ 1143000 w 2089150"/>
              <a:gd name="connsiteY52" fmla="*/ 793750 h 1113200"/>
              <a:gd name="connsiteX53" fmla="*/ 1155700 w 2089150"/>
              <a:gd name="connsiteY53" fmla="*/ 774700 h 1113200"/>
              <a:gd name="connsiteX54" fmla="*/ 1193800 w 2089150"/>
              <a:gd name="connsiteY54" fmla="*/ 736600 h 1113200"/>
              <a:gd name="connsiteX55" fmla="*/ 1212850 w 2089150"/>
              <a:gd name="connsiteY55" fmla="*/ 723900 h 1113200"/>
              <a:gd name="connsiteX56" fmla="*/ 1231900 w 2089150"/>
              <a:gd name="connsiteY56" fmla="*/ 704850 h 1113200"/>
              <a:gd name="connsiteX57" fmla="*/ 1282700 w 2089150"/>
              <a:gd name="connsiteY57" fmla="*/ 660400 h 1113200"/>
              <a:gd name="connsiteX58" fmla="*/ 1308100 w 2089150"/>
              <a:gd name="connsiteY58" fmla="*/ 673100 h 1113200"/>
              <a:gd name="connsiteX59" fmla="*/ 1327150 w 2089150"/>
              <a:gd name="connsiteY59" fmla="*/ 723900 h 1113200"/>
              <a:gd name="connsiteX60" fmla="*/ 1346200 w 2089150"/>
              <a:gd name="connsiteY60" fmla="*/ 768350 h 1113200"/>
              <a:gd name="connsiteX61" fmla="*/ 1352550 w 2089150"/>
              <a:gd name="connsiteY61" fmla="*/ 806450 h 1113200"/>
              <a:gd name="connsiteX62" fmla="*/ 1365250 w 2089150"/>
              <a:gd name="connsiteY62" fmla="*/ 857250 h 1113200"/>
              <a:gd name="connsiteX63" fmla="*/ 1371600 w 2089150"/>
              <a:gd name="connsiteY63" fmla="*/ 908050 h 1113200"/>
              <a:gd name="connsiteX64" fmla="*/ 1377950 w 2089150"/>
              <a:gd name="connsiteY64" fmla="*/ 977900 h 1113200"/>
              <a:gd name="connsiteX65" fmla="*/ 1390650 w 2089150"/>
              <a:gd name="connsiteY65" fmla="*/ 1016000 h 1113200"/>
              <a:gd name="connsiteX66" fmla="*/ 1447800 w 2089150"/>
              <a:gd name="connsiteY66" fmla="*/ 927100 h 1113200"/>
              <a:gd name="connsiteX67" fmla="*/ 1466850 w 2089150"/>
              <a:gd name="connsiteY67" fmla="*/ 901700 h 1113200"/>
              <a:gd name="connsiteX68" fmla="*/ 1473200 w 2089150"/>
              <a:gd name="connsiteY68" fmla="*/ 876300 h 1113200"/>
              <a:gd name="connsiteX69" fmla="*/ 1498600 w 2089150"/>
              <a:gd name="connsiteY69" fmla="*/ 838200 h 1113200"/>
              <a:gd name="connsiteX70" fmla="*/ 1517650 w 2089150"/>
              <a:gd name="connsiteY70" fmla="*/ 800100 h 1113200"/>
              <a:gd name="connsiteX71" fmla="*/ 1524000 w 2089150"/>
              <a:gd name="connsiteY71" fmla="*/ 781050 h 1113200"/>
              <a:gd name="connsiteX72" fmla="*/ 1530350 w 2089150"/>
              <a:gd name="connsiteY72" fmla="*/ 755650 h 1113200"/>
              <a:gd name="connsiteX73" fmla="*/ 1543050 w 2089150"/>
              <a:gd name="connsiteY73" fmla="*/ 736600 h 1113200"/>
              <a:gd name="connsiteX74" fmla="*/ 1555750 w 2089150"/>
              <a:gd name="connsiteY74" fmla="*/ 698500 h 1113200"/>
              <a:gd name="connsiteX75" fmla="*/ 1574800 w 2089150"/>
              <a:gd name="connsiteY75" fmla="*/ 660400 h 1113200"/>
              <a:gd name="connsiteX76" fmla="*/ 1581150 w 2089150"/>
              <a:gd name="connsiteY76" fmla="*/ 641350 h 1113200"/>
              <a:gd name="connsiteX77" fmla="*/ 1593850 w 2089150"/>
              <a:gd name="connsiteY77" fmla="*/ 615950 h 1113200"/>
              <a:gd name="connsiteX78" fmla="*/ 1606550 w 2089150"/>
              <a:gd name="connsiteY78" fmla="*/ 584200 h 1113200"/>
              <a:gd name="connsiteX79" fmla="*/ 1651000 w 2089150"/>
              <a:gd name="connsiteY79" fmla="*/ 539750 h 1113200"/>
              <a:gd name="connsiteX80" fmla="*/ 1663700 w 2089150"/>
              <a:gd name="connsiteY80" fmla="*/ 514350 h 1113200"/>
              <a:gd name="connsiteX81" fmla="*/ 1714500 w 2089150"/>
              <a:gd name="connsiteY81" fmla="*/ 469900 h 1113200"/>
              <a:gd name="connsiteX82" fmla="*/ 1752600 w 2089150"/>
              <a:gd name="connsiteY82" fmla="*/ 419100 h 1113200"/>
              <a:gd name="connsiteX83" fmla="*/ 1771650 w 2089150"/>
              <a:gd name="connsiteY83" fmla="*/ 406400 h 1113200"/>
              <a:gd name="connsiteX84" fmla="*/ 1809750 w 2089150"/>
              <a:gd name="connsiteY84" fmla="*/ 361950 h 1113200"/>
              <a:gd name="connsiteX85" fmla="*/ 1841500 w 2089150"/>
              <a:gd name="connsiteY85" fmla="*/ 368300 h 1113200"/>
              <a:gd name="connsiteX86" fmla="*/ 1847850 w 2089150"/>
              <a:gd name="connsiteY86" fmla="*/ 387350 h 1113200"/>
              <a:gd name="connsiteX87" fmla="*/ 1860550 w 2089150"/>
              <a:gd name="connsiteY87" fmla="*/ 419100 h 1113200"/>
              <a:gd name="connsiteX88" fmla="*/ 1873250 w 2089150"/>
              <a:gd name="connsiteY88" fmla="*/ 463550 h 1113200"/>
              <a:gd name="connsiteX89" fmla="*/ 1885950 w 2089150"/>
              <a:gd name="connsiteY89" fmla="*/ 539750 h 1113200"/>
              <a:gd name="connsiteX90" fmla="*/ 1905000 w 2089150"/>
              <a:gd name="connsiteY90" fmla="*/ 654050 h 1113200"/>
              <a:gd name="connsiteX91" fmla="*/ 1898650 w 2089150"/>
              <a:gd name="connsiteY91" fmla="*/ 844550 h 1113200"/>
              <a:gd name="connsiteX92" fmla="*/ 1879600 w 2089150"/>
              <a:gd name="connsiteY92" fmla="*/ 889000 h 1113200"/>
              <a:gd name="connsiteX93" fmla="*/ 1873250 w 2089150"/>
              <a:gd name="connsiteY93" fmla="*/ 927100 h 1113200"/>
              <a:gd name="connsiteX94" fmla="*/ 1866900 w 2089150"/>
              <a:gd name="connsiteY94" fmla="*/ 990600 h 1113200"/>
              <a:gd name="connsiteX95" fmla="*/ 1854200 w 2089150"/>
              <a:gd name="connsiteY95" fmla="*/ 1041400 h 1113200"/>
              <a:gd name="connsiteX96" fmla="*/ 1860550 w 2089150"/>
              <a:gd name="connsiteY96" fmla="*/ 1111250 h 1113200"/>
              <a:gd name="connsiteX97" fmla="*/ 1885950 w 2089150"/>
              <a:gd name="connsiteY97" fmla="*/ 1073150 h 1113200"/>
              <a:gd name="connsiteX98" fmla="*/ 1911350 w 2089150"/>
              <a:gd name="connsiteY98" fmla="*/ 1047750 h 1113200"/>
              <a:gd name="connsiteX99" fmla="*/ 1924050 w 2089150"/>
              <a:gd name="connsiteY99" fmla="*/ 1028700 h 1113200"/>
              <a:gd name="connsiteX100" fmla="*/ 1955800 w 2089150"/>
              <a:gd name="connsiteY100" fmla="*/ 1022350 h 1113200"/>
              <a:gd name="connsiteX101" fmla="*/ 1981200 w 2089150"/>
              <a:gd name="connsiteY101" fmla="*/ 1003300 h 1113200"/>
              <a:gd name="connsiteX102" fmla="*/ 2000250 w 2089150"/>
              <a:gd name="connsiteY102" fmla="*/ 984250 h 1113200"/>
              <a:gd name="connsiteX103" fmla="*/ 2038350 w 2089150"/>
              <a:gd name="connsiteY103" fmla="*/ 958850 h 1113200"/>
              <a:gd name="connsiteX104" fmla="*/ 2051050 w 2089150"/>
              <a:gd name="connsiteY104" fmla="*/ 908050 h 1113200"/>
              <a:gd name="connsiteX105" fmla="*/ 2057400 w 2089150"/>
              <a:gd name="connsiteY105" fmla="*/ 889000 h 1113200"/>
              <a:gd name="connsiteX106" fmla="*/ 2063750 w 2089150"/>
              <a:gd name="connsiteY106" fmla="*/ 857250 h 1113200"/>
              <a:gd name="connsiteX107" fmla="*/ 2089150 w 2089150"/>
              <a:gd name="connsiteY107" fmla="*/ 838200 h 1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089150" h="1113200">
                <a:moveTo>
                  <a:pt x="0" y="298450"/>
                </a:moveTo>
                <a:cubicBezTo>
                  <a:pt x="1405" y="313909"/>
                  <a:pt x="4499" y="375446"/>
                  <a:pt x="12700" y="400050"/>
                </a:cubicBezTo>
                <a:cubicBezTo>
                  <a:pt x="15693" y="409030"/>
                  <a:pt x="21671" y="416749"/>
                  <a:pt x="25400" y="425450"/>
                </a:cubicBezTo>
                <a:cubicBezTo>
                  <a:pt x="36182" y="450609"/>
                  <a:pt x="41340" y="495692"/>
                  <a:pt x="44450" y="514350"/>
                </a:cubicBezTo>
                <a:cubicBezTo>
                  <a:pt x="50599" y="551246"/>
                  <a:pt x="48007" y="553722"/>
                  <a:pt x="57150" y="584200"/>
                </a:cubicBezTo>
                <a:cubicBezTo>
                  <a:pt x="60997" y="597022"/>
                  <a:pt x="63863" y="610326"/>
                  <a:pt x="69850" y="622300"/>
                </a:cubicBezTo>
                <a:cubicBezTo>
                  <a:pt x="72356" y="627313"/>
                  <a:pt x="88269" y="661764"/>
                  <a:pt x="95250" y="666750"/>
                </a:cubicBezTo>
                <a:cubicBezTo>
                  <a:pt x="104525" y="673375"/>
                  <a:pt x="116417" y="675217"/>
                  <a:pt x="127000" y="679450"/>
                </a:cubicBezTo>
                <a:cubicBezTo>
                  <a:pt x="142546" y="674268"/>
                  <a:pt x="157718" y="670208"/>
                  <a:pt x="171450" y="660400"/>
                </a:cubicBezTo>
                <a:cubicBezTo>
                  <a:pt x="178758" y="655180"/>
                  <a:pt x="183682" y="647194"/>
                  <a:pt x="190500" y="641350"/>
                </a:cubicBezTo>
                <a:cubicBezTo>
                  <a:pt x="198535" y="634462"/>
                  <a:pt x="208069" y="629419"/>
                  <a:pt x="215900" y="622300"/>
                </a:cubicBezTo>
                <a:cubicBezTo>
                  <a:pt x="231405" y="608205"/>
                  <a:pt x="250979" y="596592"/>
                  <a:pt x="260350" y="577850"/>
                </a:cubicBezTo>
                <a:cubicBezTo>
                  <a:pt x="264583" y="569383"/>
                  <a:pt x="269321" y="561151"/>
                  <a:pt x="273050" y="552450"/>
                </a:cubicBezTo>
                <a:cubicBezTo>
                  <a:pt x="275687" y="546298"/>
                  <a:pt x="276407" y="539387"/>
                  <a:pt x="279400" y="533400"/>
                </a:cubicBezTo>
                <a:cubicBezTo>
                  <a:pt x="282813" y="526574"/>
                  <a:pt x="288687" y="521176"/>
                  <a:pt x="292100" y="514350"/>
                </a:cubicBezTo>
                <a:cubicBezTo>
                  <a:pt x="323169" y="452213"/>
                  <a:pt x="288076" y="507685"/>
                  <a:pt x="317500" y="463550"/>
                </a:cubicBezTo>
                <a:cubicBezTo>
                  <a:pt x="319617" y="450850"/>
                  <a:pt x="320150" y="437782"/>
                  <a:pt x="323850" y="425450"/>
                </a:cubicBezTo>
                <a:cubicBezTo>
                  <a:pt x="326570" y="416383"/>
                  <a:pt x="332821" y="408751"/>
                  <a:pt x="336550" y="400050"/>
                </a:cubicBezTo>
                <a:cubicBezTo>
                  <a:pt x="349765" y="369216"/>
                  <a:pt x="333497" y="384053"/>
                  <a:pt x="368300" y="349250"/>
                </a:cubicBezTo>
                <a:cubicBezTo>
                  <a:pt x="375784" y="341766"/>
                  <a:pt x="385233" y="336550"/>
                  <a:pt x="393700" y="330200"/>
                </a:cubicBezTo>
                <a:cubicBezTo>
                  <a:pt x="395817" y="323850"/>
                  <a:pt x="395047" y="315597"/>
                  <a:pt x="400050" y="311150"/>
                </a:cubicBezTo>
                <a:cubicBezTo>
                  <a:pt x="414975" y="297884"/>
                  <a:pt x="436730" y="293520"/>
                  <a:pt x="450850" y="279400"/>
                </a:cubicBezTo>
                <a:cubicBezTo>
                  <a:pt x="476593" y="253657"/>
                  <a:pt x="461868" y="264366"/>
                  <a:pt x="495300" y="247650"/>
                </a:cubicBezTo>
                <a:cubicBezTo>
                  <a:pt x="499533" y="241300"/>
                  <a:pt x="504587" y="235426"/>
                  <a:pt x="508000" y="228600"/>
                </a:cubicBezTo>
                <a:cubicBezTo>
                  <a:pt x="510993" y="222613"/>
                  <a:pt x="510169" y="214777"/>
                  <a:pt x="514350" y="209550"/>
                </a:cubicBezTo>
                <a:cubicBezTo>
                  <a:pt x="519118" y="203591"/>
                  <a:pt x="527050" y="201083"/>
                  <a:pt x="533400" y="196850"/>
                </a:cubicBezTo>
                <a:cubicBezTo>
                  <a:pt x="539764" y="177757"/>
                  <a:pt x="538773" y="175163"/>
                  <a:pt x="552450" y="158750"/>
                </a:cubicBezTo>
                <a:cubicBezTo>
                  <a:pt x="558199" y="151851"/>
                  <a:pt x="565751" y="146599"/>
                  <a:pt x="571500" y="139700"/>
                </a:cubicBezTo>
                <a:cubicBezTo>
                  <a:pt x="576386" y="133837"/>
                  <a:pt x="579130" y="126354"/>
                  <a:pt x="584200" y="120650"/>
                </a:cubicBezTo>
                <a:cubicBezTo>
                  <a:pt x="596132" y="107226"/>
                  <a:pt x="612337" y="97494"/>
                  <a:pt x="622300" y="82550"/>
                </a:cubicBezTo>
                <a:lnTo>
                  <a:pt x="647700" y="44450"/>
                </a:lnTo>
                <a:cubicBezTo>
                  <a:pt x="651933" y="38100"/>
                  <a:pt x="652996" y="27251"/>
                  <a:pt x="660400" y="25400"/>
                </a:cubicBezTo>
                <a:cubicBezTo>
                  <a:pt x="673289" y="22178"/>
                  <a:pt x="692096" y="18166"/>
                  <a:pt x="704850" y="12700"/>
                </a:cubicBezTo>
                <a:cubicBezTo>
                  <a:pt x="713551" y="8971"/>
                  <a:pt x="721783" y="4233"/>
                  <a:pt x="730250" y="0"/>
                </a:cubicBezTo>
                <a:cubicBezTo>
                  <a:pt x="751417" y="2117"/>
                  <a:pt x="773023" y="1567"/>
                  <a:pt x="793750" y="6350"/>
                </a:cubicBezTo>
                <a:cubicBezTo>
                  <a:pt x="807049" y="9419"/>
                  <a:pt x="832057" y="39184"/>
                  <a:pt x="838200" y="44450"/>
                </a:cubicBezTo>
                <a:cubicBezTo>
                  <a:pt x="843994" y="49417"/>
                  <a:pt x="850900" y="52917"/>
                  <a:pt x="857250" y="57150"/>
                </a:cubicBezTo>
                <a:cubicBezTo>
                  <a:pt x="859367" y="88900"/>
                  <a:pt x="860843" y="120699"/>
                  <a:pt x="863600" y="152400"/>
                </a:cubicBezTo>
                <a:cubicBezTo>
                  <a:pt x="865078" y="169401"/>
                  <a:pt x="869409" y="186143"/>
                  <a:pt x="869950" y="203200"/>
                </a:cubicBezTo>
                <a:cubicBezTo>
                  <a:pt x="875732" y="385348"/>
                  <a:pt x="872982" y="551399"/>
                  <a:pt x="882650" y="730250"/>
                </a:cubicBezTo>
                <a:cubicBezTo>
                  <a:pt x="883685" y="749389"/>
                  <a:pt x="887265" y="768311"/>
                  <a:pt x="889000" y="787400"/>
                </a:cubicBezTo>
                <a:cubicBezTo>
                  <a:pt x="891499" y="814885"/>
                  <a:pt x="893429" y="842419"/>
                  <a:pt x="895350" y="869950"/>
                </a:cubicBezTo>
                <a:cubicBezTo>
                  <a:pt x="899779" y="933437"/>
                  <a:pt x="887925" y="1000075"/>
                  <a:pt x="908050" y="1060450"/>
                </a:cubicBezTo>
                <a:cubicBezTo>
                  <a:pt x="910167" y="1066800"/>
                  <a:pt x="909667" y="1074767"/>
                  <a:pt x="914400" y="1079500"/>
                </a:cubicBezTo>
                <a:cubicBezTo>
                  <a:pt x="919133" y="1084233"/>
                  <a:pt x="927100" y="1083733"/>
                  <a:pt x="933450" y="1085850"/>
                </a:cubicBezTo>
                <a:cubicBezTo>
                  <a:pt x="948950" y="1081975"/>
                  <a:pt x="992763" y="1074925"/>
                  <a:pt x="1009650" y="1060450"/>
                </a:cubicBezTo>
                <a:cubicBezTo>
                  <a:pt x="1017685" y="1053562"/>
                  <a:pt x="1022350" y="1043517"/>
                  <a:pt x="1028700" y="1035050"/>
                </a:cubicBezTo>
                <a:cubicBezTo>
                  <a:pt x="1030817" y="1028700"/>
                  <a:pt x="1032057" y="1021987"/>
                  <a:pt x="1035050" y="1016000"/>
                </a:cubicBezTo>
                <a:cubicBezTo>
                  <a:pt x="1038463" y="1009174"/>
                  <a:pt x="1045784" y="1004324"/>
                  <a:pt x="1047750" y="996950"/>
                </a:cubicBezTo>
                <a:cubicBezTo>
                  <a:pt x="1054385" y="972069"/>
                  <a:pt x="1046166" y="942176"/>
                  <a:pt x="1060450" y="920750"/>
                </a:cubicBezTo>
                <a:cubicBezTo>
                  <a:pt x="1137057" y="805839"/>
                  <a:pt x="1042126" y="949544"/>
                  <a:pt x="1104900" y="850900"/>
                </a:cubicBezTo>
                <a:cubicBezTo>
                  <a:pt x="1113095" y="838023"/>
                  <a:pt x="1121833" y="825500"/>
                  <a:pt x="1130300" y="812800"/>
                </a:cubicBezTo>
                <a:lnTo>
                  <a:pt x="1143000" y="793750"/>
                </a:lnTo>
                <a:cubicBezTo>
                  <a:pt x="1147233" y="787400"/>
                  <a:pt x="1149595" y="779279"/>
                  <a:pt x="1155700" y="774700"/>
                </a:cubicBezTo>
                <a:cubicBezTo>
                  <a:pt x="1238711" y="712442"/>
                  <a:pt x="1138088" y="792312"/>
                  <a:pt x="1193800" y="736600"/>
                </a:cubicBezTo>
                <a:cubicBezTo>
                  <a:pt x="1199196" y="731204"/>
                  <a:pt x="1206987" y="728786"/>
                  <a:pt x="1212850" y="723900"/>
                </a:cubicBezTo>
                <a:cubicBezTo>
                  <a:pt x="1219749" y="718151"/>
                  <a:pt x="1225142" y="710764"/>
                  <a:pt x="1231900" y="704850"/>
                </a:cubicBezTo>
                <a:cubicBezTo>
                  <a:pt x="1293920" y="650583"/>
                  <a:pt x="1238656" y="704444"/>
                  <a:pt x="1282700" y="660400"/>
                </a:cubicBezTo>
                <a:cubicBezTo>
                  <a:pt x="1291167" y="664633"/>
                  <a:pt x="1301407" y="666407"/>
                  <a:pt x="1308100" y="673100"/>
                </a:cubicBezTo>
                <a:cubicBezTo>
                  <a:pt x="1319937" y="684937"/>
                  <a:pt x="1322898" y="709017"/>
                  <a:pt x="1327150" y="723900"/>
                </a:cubicBezTo>
                <a:cubicBezTo>
                  <a:pt x="1333379" y="745701"/>
                  <a:pt x="1334911" y="745772"/>
                  <a:pt x="1346200" y="768350"/>
                </a:cubicBezTo>
                <a:cubicBezTo>
                  <a:pt x="1348317" y="781050"/>
                  <a:pt x="1349852" y="793861"/>
                  <a:pt x="1352550" y="806450"/>
                </a:cubicBezTo>
                <a:cubicBezTo>
                  <a:pt x="1356207" y="823517"/>
                  <a:pt x="1362033" y="840094"/>
                  <a:pt x="1365250" y="857250"/>
                </a:cubicBezTo>
                <a:cubicBezTo>
                  <a:pt x="1368395" y="874023"/>
                  <a:pt x="1369814" y="891079"/>
                  <a:pt x="1371600" y="908050"/>
                </a:cubicBezTo>
                <a:cubicBezTo>
                  <a:pt x="1374047" y="931301"/>
                  <a:pt x="1373887" y="954876"/>
                  <a:pt x="1377950" y="977900"/>
                </a:cubicBezTo>
                <a:cubicBezTo>
                  <a:pt x="1380276" y="991083"/>
                  <a:pt x="1390650" y="1016000"/>
                  <a:pt x="1390650" y="1016000"/>
                </a:cubicBezTo>
                <a:cubicBezTo>
                  <a:pt x="1412602" y="961119"/>
                  <a:pt x="1395739" y="994779"/>
                  <a:pt x="1447800" y="927100"/>
                </a:cubicBezTo>
                <a:cubicBezTo>
                  <a:pt x="1454253" y="918711"/>
                  <a:pt x="1466850" y="901700"/>
                  <a:pt x="1466850" y="901700"/>
                </a:cubicBezTo>
                <a:cubicBezTo>
                  <a:pt x="1468967" y="893233"/>
                  <a:pt x="1469297" y="884106"/>
                  <a:pt x="1473200" y="876300"/>
                </a:cubicBezTo>
                <a:cubicBezTo>
                  <a:pt x="1480026" y="862648"/>
                  <a:pt x="1490909" y="851384"/>
                  <a:pt x="1498600" y="838200"/>
                </a:cubicBezTo>
                <a:cubicBezTo>
                  <a:pt x="1505754" y="825935"/>
                  <a:pt x="1511883" y="813075"/>
                  <a:pt x="1517650" y="800100"/>
                </a:cubicBezTo>
                <a:cubicBezTo>
                  <a:pt x="1520368" y="793983"/>
                  <a:pt x="1522161" y="787486"/>
                  <a:pt x="1524000" y="781050"/>
                </a:cubicBezTo>
                <a:cubicBezTo>
                  <a:pt x="1526398" y="772659"/>
                  <a:pt x="1526912" y="763672"/>
                  <a:pt x="1530350" y="755650"/>
                </a:cubicBezTo>
                <a:cubicBezTo>
                  <a:pt x="1533356" y="748635"/>
                  <a:pt x="1539950" y="743574"/>
                  <a:pt x="1543050" y="736600"/>
                </a:cubicBezTo>
                <a:cubicBezTo>
                  <a:pt x="1548487" y="724367"/>
                  <a:pt x="1550601" y="710857"/>
                  <a:pt x="1555750" y="698500"/>
                </a:cubicBezTo>
                <a:cubicBezTo>
                  <a:pt x="1561211" y="685393"/>
                  <a:pt x="1569033" y="673375"/>
                  <a:pt x="1574800" y="660400"/>
                </a:cubicBezTo>
                <a:cubicBezTo>
                  <a:pt x="1577518" y="654283"/>
                  <a:pt x="1578513" y="647502"/>
                  <a:pt x="1581150" y="641350"/>
                </a:cubicBezTo>
                <a:cubicBezTo>
                  <a:pt x="1584879" y="632649"/>
                  <a:pt x="1590005" y="624600"/>
                  <a:pt x="1593850" y="615950"/>
                </a:cubicBezTo>
                <a:cubicBezTo>
                  <a:pt x="1598479" y="605534"/>
                  <a:pt x="1599711" y="593319"/>
                  <a:pt x="1606550" y="584200"/>
                </a:cubicBezTo>
                <a:cubicBezTo>
                  <a:pt x="1619122" y="567437"/>
                  <a:pt x="1641629" y="558492"/>
                  <a:pt x="1651000" y="539750"/>
                </a:cubicBezTo>
                <a:cubicBezTo>
                  <a:pt x="1655233" y="531283"/>
                  <a:pt x="1658020" y="521923"/>
                  <a:pt x="1663700" y="514350"/>
                </a:cubicBezTo>
                <a:cubicBezTo>
                  <a:pt x="1682469" y="489324"/>
                  <a:pt x="1691996" y="489189"/>
                  <a:pt x="1714500" y="469900"/>
                </a:cubicBezTo>
                <a:cubicBezTo>
                  <a:pt x="1757278" y="433233"/>
                  <a:pt x="1708313" y="470768"/>
                  <a:pt x="1752600" y="419100"/>
                </a:cubicBezTo>
                <a:cubicBezTo>
                  <a:pt x="1757567" y="413306"/>
                  <a:pt x="1765300" y="410633"/>
                  <a:pt x="1771650" y="406400"/>
                </a:cubicBezTo>
                <a:cubicBezTo>
                  <a:pt x="1779775" y="394212"/>
                  <a:pt x="1796552" y="366349"/>
                  <a:pt x="1809750" y="361950"/>
                </a:cubicBezTo>
                <a:cubicBezTo>
                  <a:pt x="1819989" y="358537"/>
                  <a:pt x="1830917" y="366183"/>
                  <a:pt x="1841500" y="368300"/>
                </a:cubicBezTo>
                <a:cubicBezTo>
                  <a:pt x="1843617" y="374650"/>
                  <a:pt x="1845500" y="381083"/>
                  <a:pt x="1847850" y="387350"/>
                </a:cubicBezTo>
                <a:cubicBezTo>
                  <a:pt x="1851852" y="398023"/>
                  <a:pt x="1856945" y="408286"/>
                  <a:pt x="1860550" y="419100"/>
                </a:cubicBezTo>
                <a:cubicBezTo>
                  <a:pt x="1865423" y="433719"/>
                  <a:pt x="1870075" y="448471"/>
                  <a:pt x="1873250" y="463550"/>
                </a:cubicBezTo>
                <a:cubicBezTo>
                  <a:pt x="1878555" y="488748"/>
                  <a:pt x="1881882" y="514323"/>
                  <a:pt x="1885950" y="539750"/>
                </a:cubicBezTo>
                <a:cubicBezTo>
                  <a:pt x="1903159" y="647309"/>
                  <a:pt x="1892078" y="589441"/>
                  <a:pt x="1905000" y="654050"/>
                </a:cubicBezTo>
                <a:cubicBezTo>
                  <a:pt x="1902883" y="717550"/>
                  <a:pt x="1905479" y="781383"/>
                  <a:pt x="1898650" y="844550"/>
                </a:cubicBezTo>
                <a:cubicBezTo>
                  <a:pt x="1896917" y="860577"/>
                  <a:pt x="1884341" y="873593"/>
                  <a:pt x="1879600" y="889000"/>
                </a:cubicBezTo>
                <a:cubicBezTo>
                  <a:pt x="1875814" y="901306"/>
                  <a:pt x="1874847" y="914324"/>
                  <a:pt x="1873250" y="927100"/>
                </a:cubicBezTo>
                <a:cubicBezTo>
                  <a:pt x="1870612" y="948208"/>
                  <a:pt x="1870397" y="969617"/>
                  <a:pt x="1866900" y="990600"/>
                </a:cubicBezTo>
                <a:cubicBezTo>
                  <a:pt x="1864031" y="1007817"/>
                  <a:pt x="1854200" y="1041400"/>
                  <a:pt x="1854200" y="1041400"/>
                </a:cubicBezTo>
                <a:cubicBezTo>
                  <a:pt x="1856317" y="1064683"/>
                  <a:pt x="1844018" y="1094718"/>
                  <a:pt x="1860550" y="1111250"/>
                </a:cubicBezTo>
                <a:cubicBezTo>
                  <a:pt x="1871343" y="1122043"/>
                  <a:pt x="1876415" y="1085069"/>
                  <a:pt x="1885950" y="1073150"/>
                </a:cubicBezTo>
                <a:cubicBezTo>
                  <a:pt x="1893430" y="1063800"/>
                  <a:pt x="1903558" y="1056841"/>
                  <a:pt x="1911350" y="1047750"/>
                </a:cubicBezTo>
                <a:cubicBezTo>
                  <a:pt x="1916317" y="1041956"/>
                  <a:pt x="1917424" y="1032486"/>
                  <a:pt x="1924050" y="1028700"/>
                </a:cubicBezTo>
                <a:cubicBezTo>
                  <a:pt x="1933421" y="1023345"/>
                  <a:pt x="1945217" y="1024467"/>
                  <a:pt x="1955800" y="1022350"/>
                </a:cubicBezTo>
                <a:cubicBezTo>
                  <a:pt x="1964267" y="1016000"/>
                  <a:pt x="1973165" y="1010188"/>
                  <a:pt x="1981200" y="1003300"/>
                </a:cubicBezTo>
                <a:cubicBezTo>
                  <a:pt x="1988018" y="997456"/>
                  <a:pt x="1993161" y="989763"/>
                  <a:pt x="2000250" y="984250"/>
                </a:cubicBezTo>
                <a:cubicBezTo>
                  <a:pt x="2012298" y="974879"/>
                  <a:pt x="2038350" y="958850"/>
                  <a:pt x="2038350" y="958850"/>
                </a:cubicBezTo>
                <a:cubicBezTo>
                  <a:pt x="2042583" y="941917"/>
                  <a:pt x="2045530" y="924609"/>
                  <a:pt x="2051050" y="908050"/>
                </a:cubicBezTo>
                <a:cubicBezTo>
                  <a:pt x="2053167" y="901700"/>
                  <a:pt x="2055777" y="895494"/>
                  <a:pt x="2057400" y="889000"/>
                </a:cubicBezTo>
                <a:cubicBezTo>
                  <a:pt x="2060018" y="878529"/>
                  <a:pt x="2058030" y="866402"/>
                  <a:pt x="2063750" y="857250"/>
                </a:cubicBezTo>
                <a:cubicBezTo>
                  <a:pt x="2069359" y="848275"/>
                  <a:pt x="2089150" y="838200"/>
                  <a:pt x="2089150" y="8382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091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10DD8-F009-4716-94A5-B70E3821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F79987-4731-4D4F-BC87-976B8165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49B89A-9174-4F0D-AF66-36A1B16A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69" y="2067843"/>
            <a:ext cx="4903493" cy="38669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985FD3A-23BE-477D-928C-CC446DDF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8" y="2208758"/>
            <a:ext cx="4669663" cy="39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6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F93FBB-1F77-43D0-9032-5230DDBC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Profile - LSTM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42E7C5-198A-4EAF-ACC2-16961254F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480934-8270-49BF-95D0-60BAF139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6" y="2446498"/>
            <a:ext cx="4162071" cy="328467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B82BDC-A516-4F99-A936-29B093FAF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17" y="2094806"/>
            <a:ext cx="4809183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7D4DB-61D3-459E-A0BD-92DCBC76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Processing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56EB2A-7863-4C95-8D26-DA8356CA3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2" y="2476500"/>
            <a:ext cx="7886700" cy="4016374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B4ED769-6E75-45AB-BBFC-1E2A3230B39E}"/>
              </a:ext>
            </a:extLst>
          </p:cNvPr>
          <p:cNvSpPr txBox="1"/>
          <p:nvPr/>
        </p:nvSpPr>
        <p:spPr>
          <a:xfrm>
            <a:off x="2011681" y="3330639"/>
            <a:ext cx="231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6-layer CNN on CIFAR-10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8011F30-FC40-45F5-9068-AB15CBD28C74}"/>
              </a:ext>
            </a:extLst>
          </p:cNvPr>
          <p:cNvSpPr txBox="1"/>
          <p:nvPr/>
        </p:nvSpPr>
        <p:spPr>
          <a:xfrm>
            <a:off x="2019878" y="1645503"/>
            <a:ext cx="662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Different initialization / different strategies usually lead to similar loss (there are some exceptions). 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728462-D751-43B7-B51F-09CD52D4BE5A}"/>
              </a:ext>
            </a:extLst>
          </p:cNvPr>
          <p:cNvSpPr txBox="1"/>
          <p:nvPr/>
        </p:nvSpPr>
        <p:spPr>
          <a:xfrm>
            <a:off x="6421697" y="3238191"/>
            <a:ext cx="238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Different initialization 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411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E8D89D-A31C-4C83-97FE-BF251A88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97" y="2187232"/>
            <a:ext cx="6326119" cy="444909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2D18600-E4C8-494F-8345-548D403E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Processing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17CAB1-E08B-4219-8C5D-F3711F46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Different strategies (the same initialization)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553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1672FA-9916-4921-9A3F-42F87F0D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91B1E9E4-F288-4B4B-BC1B-B12A696C0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3" y="0"/>
            <a:ext cx="7003808" cy="6848599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4EB93FD-7786-4629-B068-26FAD8F1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1386407"/>
            <a:ext cx="5054600" cy="408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879A84-13C9-4A38-A9A9-F1866D1E6C17}"/>
              </a:ext>
            </a:extLst>
          </p:cNvPr>
          <p:cNvSpPr/>
          <p:nvPr/>
        </p:nvSpPr>
        <p:spPr>
          <a:xfrm>
            <a:off x="4572000" y="265167"/>
            <a:ext cx="1054100" cy="1021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F3AE706-0E46-4600-94F7-5176EB9BB493}"/>
              </a:ext>
            </a:extLst>
          </p:cNvPr>
          <p:cNvSpPr txBox="1"/>
          <p:nvPr/>
        </p:nvSpPr>
        <p:spPr>
          <a:xfrm>
            <a:off x="4359275" y="271197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8% disagreement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A7FBF13-EA0C-4A8D-9211-017B27B83FE7}"/>
              </a:ext>
            </a:extLst>
          </p:cNvPr>
          <p:cNvCxnSpPr>
            <a:cxnSpLocks/>
          </p:cNvCxnSpPr>
          <p:nvPr/>
        </p:nvCxnSpPr>
        <p:spPr>
          <a:xfrm flipV="1">
            <a:off x="3949700" y="3173636"/>
            <a:ext cx="1130300" cy="1258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9DC2F8D-81C0-479A-8DC3-C26320CFAC09}"/>
              </a:ext>
            </a:extLst>
          </p:cNvPr>
          <p:cNvCxnSpPr>
            <a:cxnSpLocks/>
          </p:cNvCxnSpPr>
          <p:nvPr/>
        </p:nvCxnSpPr>
        <p:spPr>
          <a:xfrm flipH="1" flipV="1">
            <a:off x="6197600" y="3173635"/>
            <a:ext cx="892176" cy="1258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分水嶺」的圖片搜尋結果">
            <a:extLst>
              <a:ext uri="{FF2B5EF4-FFF2-40B4-BE49-F238E27FC236}">
                <a16:creationId xmlns:a16="http://schemas.microsoft.com/office/drawing/2014/main" id="{BE25D569-B841-486A-B46B-73A794F5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91" y="1965427"/>
            <a:ext cx="4303812" cy="32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3A054C-8816-4BC0-B900-E9D8C6E8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Processing</a:t>
            </a:r>
            <a:endParaRPr lang="zh-TW" altLang="en-US" dirty="0"/>
          </a:p>
        </p:txBody>
      </p:sp>
      <p:pic>
        <p:nvPicPr>
          <p:cNvPr id="4" name="Picture 2" descr="「saddle point」的圖片搜尋結果">
            <a:extLst>
              <a:ext uri="{FF2B5EF4-FFF2-40B4-BE49-F238E27FC236}">
                <a16:creationId xmlns:a16="http://schemas.microsoft.com/office/drawing/2014/main" id="{F7EC5AC1-6C12-41CC-BA7F-4CA46723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58" y="1965427"/>
            <a:ext cx="4827258" cy="37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B4415D-E000-4780-8B44-773D3C1BF5AE}"/>
              </a:ext>
            </a:extLst>
          </p:cNvPr>
          <p:cNvSpPr txBox="1"/>
          <p:nvPr/>
        </p:nvSpPr>
        <p:spPr>
          <a:xfrm>
            <a:off x="753831" y="5834777"/>
            <a:ext cx="31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何時分道揚鑣？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B296AA-4673-44BA-954D-257941DF926B}"/>
              </a:ext>
            </a:extLst>
          </p:cNvPr>
          <p:cNvSpPr txBox="1"/>
          <p:nvPr/>
        </p:nvSpPr>
        <p:spPr>
          <a:xfrm>
            <a:off x="4531983" y="5321101"/>
            <a:ext cx="443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Different training strategies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8A6E521-4556-4E77-A306-6080AAD2FB38}"/>
              </a:ext>
            </a:extLst>
          </p:cNvPr>
          <p:cNvSpPr txBox="1"/>
          <p:nvPr/>
        </p:nvSpPr>
        <p:spPr>
          <a:xfrm>
            <a:off x="6022256" y="5885782"/>
            <a:ext cx="28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Different basins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197B82DF-8B36-48AB-94B7-64F49AF180FB}"/>
              </a:ext>
            </a:extLst>
          </p:cNvPr>
          <p:cNvSpPr/>
          <p:nvPr/>
        </p:nvSpPr>
        <p:spPr>
          <a:xfrm>
            <a:off x="5224866" y="5885782"/>
            <a:ext cx="963942" cy="51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133F4B-DE83-4255-9CB1-BED84A650B3B}"/>
              </a:ext>
            </a:extLst>
          </p:cNvPr>
          <p:cNvSpPr/>
          <p:nvPr/>
        </p:nvSpPr>
        <p:spPr>
          <a:xfrm>
            <a:off x="5802087" y="41960"/>
            <a:ext cx="325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http://mypaper.pchome.com.tw/ccschoolgeo/post/1311484084</a:t>
            </a:r>
          </a:p>
        </p:txBody>
      </p:sp>
    </p:spTree>
    <p:extLst>
      <p:ext uri="{BB962C8B-B14F-4D97-AF65-F5344CB8AC3E}">
        <p14:creationId xmlns:p14="http://schemas.microsoft.com/office/powerpoint/2010/main" val="2330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5EFF6F-7E90-4346-9CCB-DC98FF5A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Processing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8DD3985-B8C8-4C57-9967-B47034FDE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Training strategies make difference at all stages of training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7F1503-0A98-42FF-95C7-A47538C3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26" y="2631783"/>
            <a:ext cx="7196747" cy="39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9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049EDD-8057-4EE5-8C92-C7E0150A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418378-4313-4774-B6EC-F86BAECAB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BE2C24-D700-44A3-A24C-178BB8CC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9144000" cy="44155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7BAA85-5BB1-48A0-A44B-79A4540D62AF}"/>
              </a:ext>
            </a:extLst>
          </p:cNvPr>
          <p:cNvSpPr/>
          <p:nvPr/>
        </p:nvSpPr>
        <p:spPr>
          <a:xfrm>
            <a:off x="224971" y="3128507"/>
            <a:ext cx="9385194" cy="326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6847F45-91BC-4AEE-BAC2-0F5B2DFE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1" y="3330574"/>
            <a:ext cx="6086475" cy="31623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C864794-6698-4B50-A219-902ED25E20B0}"/>
              </a:ext>
            </a:extLst>
          </p:cNvPr>
          <p:cNvSpPr txBox="1"/>
          <p:nvPr/>
        </p:nvSpPr>
        <p:spPr>
          <a:xfrm>
            <a:off x="6841218" y="4080727"/>
            <a:ext cx="198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Larger basin for Adam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64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9387"/>
            <a:ext cx="7772400" cy="2387600"/>
          </a:xfrm>
        </p:spPr>
        <p:txBody>
          <a:bodyPr/>
          <a:lstStyle/>
          <a:p>
            <a:r>
              <a:rPr lang="en-US" altLang="zh-TW" dirty="0"/>
              <a:t>Hessian Matrix: </a:t>
            </a:r>
            <a:br>
              <a:rPr lang="en-US" altLang="zh-TW" dirty="0"/>
            </a:br>
            <a:r>
              <a:rPr lang="en-US" altLang="zh-TW" dirty="0"/>
              <a:t>When Gradient is Zero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BF5912-6B1D-40B6-B6B9-A58B1BAC1837}"/>
              </a:ext>
            </a:extLst>
          </p:cNvPr>
          <p:cNvSpPr/>
          <p:nvPr/>
        </p:nvSpPr>
        <p:spPr>
          <a:xfrm>
            <a:off x="1854199" y="5348613"/>
            <a:ext cx="5435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Some examples in this part are from: https://www.math.upenn.edu/~kazdan/312F12/Notes/max-min-notesJan09/max-min.pdf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0668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B5E9E1-9A2A-4320-8DB5-08E3AE40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Batch Normalization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93C5D6-3419-40C5-9B4D-68A302265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AB7817-C611-43B5-AE08-372900A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44000" cy="40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0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12A11D-1E92-4105-A8F2-DEC1D37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Skip Connection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1A8FE2-1E6C-4402-BEBF-0969A5EE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57F36DE-D6A3-4015-98C6-881078DB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672"/>
            <a:ext cx="9144000" cy="4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79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F8631-07C2-4639-AC4A-8D20D6D6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44AD1-6B9A-49FE-A622-EA0AA687C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latin typeface="Lucida Grande"/>
              </a:rPr>
              <a:t>Ian J. </a:t>
            </a:r>
            <a:r>
              <a:rPr lang="en-US" altLang="zh-TW" sz="1800" dirty="0" err="1">
                <a:latin typeface="Lucida Grande"/>
              </a:rPr>
              <a:t>Goodfellow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Oriol </a:t>
            </a:r>
            <a:r>
              <a:rPr lang="en-US" altLang="zh-TW" sz="1800" dirty="0" err="1">
                <a:latin typeface="Lucida Grande"/>
              </a:rPr>
              <a:t>Vinyals</a:t>
            </a:r>
            <a:r>
              <a:rPr lang="en-US" altLang="zh-TW" sz="1800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sz="1800" dirty="0">
                <a:latin typeface="Lucida Grande"/>
              </a:rPr>
              <a:t>Andrew M. Saxe, “</a:t>
            </a:r>
            <a:r>
              <a:rPr lang="en-US" altLang="zh-TW" sz="1800" dirty="0"/>
              <a:t>Qualitatively characterizing neural network optimization problems</a:t>
            </a:r>
            <a:r>
              <a:rPr lang="en-US" altLang="zh-TW" sz="1800" dirty="0">
                <a:latin typeface="Lucida Grande"/>
              </a:rPr>
              <a:t>”, ICLR 2015</a:t>
            </a:r>
          </a:p>
          <a:p>
            <a:r>
              <a:rPr lang="de-DE" altLang="zh-TW" sz="1800" dirty="0">
                <a:latin typeface="Lucida Grande"/>
              </a:rPr>
              <a:t>Daniel Jiwoong Im, Michael Tao, Kristin Branson</a:t>
            </a:r>
            <a:r>
              <a:rPr lang="en-US" altLang="zh-TW" sz="1800" dirty="0">
                <a:latin typeface="Lucida Grande"/>
              </a:rPr>
              <a:t>, “An Empirical Analysis of Deep Network Loss Surfaces”, </a:t>
            </a:r>
            <a:r>
              <a:rPr lang="en-US" altLang="zh-TW" sz="1800" dirty="0" err="1">
                <a:latin typeface="Lucida Grande"/>
              </a:rPr>
              <a:t>arXiv</a:t>
            </a:r>
            <a:r>
              <a:rPr lang="en-US" altLang="zh-TW" sz="1800" dirty="0">
                <a:latin typeface="Lucida Grande"/>
              </a:rPr>
              <a:t> 2016</a:t>
            </a:r>
            <a:endParaRPr lang="zh-TW" altLang="en-US" sz="1800" dirty="0"/>
          </a:p>
          <a:p>
            <a:r>
              <a:rPr lang="en-US" altLang="zh-TW" sz="1800" dirty="0" err="1">
                <a:latin typeface="Lucida Grande"/>
              </a:rPr>
              <a:t>Qianli</a:t>
            </a:r>
            <a:r>
              <a:rPr lang="en-US" altLang="zh-TW" sz="1800" dirty="0">
                <a:latin typeface="Lucida Grande"/>
              </a:rPr>
              <a:t> Liao, Tomaso </a:t>
            </a:r>
            <a:r>
              <a:rPr lang="en-US" altLang="zh-TW" sz="1800" dirty="0" err="1">
                <a:latin typeface="Lucida Grande"/>
              </a:rPr>
              <a:t>Poggio</a:t>
            </a:r>
            <a:r>
              <a:rPr lang="en-US" altLang="zh-TW" sz="1800" dirty="0">
                <a:latin typeface="Lucida Grande"/>
              </a:rPr>
              <a:t>, “Theory II: Landscape of the Empirical Risk in Deep Learning”, </a:t>
            </a:r>
            <a:r>
              <a:rPr lang="en-US" altLang="zh-TW" sz="1800" dirty="0" err="1">
                <a:latin typeface="Lucida Grande"/>
              </a:rPr>
              <a:t>arXiv</a:t>
            </a:r>
            <a:r>
              <a:rPr lang="en-US" altLang="zh-TW" sz="1800" dirty="0">
                <a:latin typeface="Lucida Grande"/>
              </a:rPr>
              <a:t> 2017</a:t>
            </a:r>
          </a:p>
          <a:p>
            <a:r>
              <a:rPr lang="en-US" altLang="zh-TW" sz="1800" dirty="0"/>
              <a:t>Hao Li, Zheng Xu, Gavin Taylor, Christoph Studer, Tom Goldstein, “Visualizing the Loss Landscape of Neural Nets”,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 2017</a:t>
            </a:r>
            <a:endParaRPr lang="zh-TW" altLang="en-US" sz="1800" dirty="0">
              <a:latin typeface="Lucida Grande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4385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E4DF-F640-4E5A-BFD5-1C8DDD02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1821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010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6344F2-61D4-41E1-AF72-FBC23034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BDE1B2-94D7-4BE0-992D-A126025F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We learn Hessian.</a:t>
            </a:r>
          </a:p>
          <a:p>
            <a:r>
              <a:rPr lang="en-US" altLang="zh-TW" sz="2400" dirty="0"/>
              <a:t>Deep linear network is not convex, but all the local minima are global minima.</a:t>
            </a:r>
          </a:p>
          <a:p>
            <a:pPr lvl="1"/>
            <a:r>
              <a:rPr lang="en-US" altLang="zh-TW" dirty="0"/>
              <a:t>There are saddle points that are hard to escape.</a:t>
            </a:r>
          </a:p>
          <a:p>
            <a:r>
              <a:rPr lang="en-US" altLang="zh-TW" sz="2400" dirty="0"/>
              <a:t>Deep network has local minima.</a:t>
            </a:r>
          </a:p>
          <a:p>
            <a:pPr lvl="1"/>
            <a:r>
              <a:rPr lang="en-US" altLang="zh-TW" dirty="0"/>
              <a:t>We need more theory in the future</a:t>
            </a:r>
          </a:p>
          <a:p>
            <a:r>
              <a:rPr lang="en-US" altLang="zh-TW" sz="2400" dirty="0"/>
              <a:t>Conjecture:</a:t>
            </a:r>
          </a:p>
          <a:p>
            <a:pPr lvl="1"/>
            <a:r>
              <a:rPr lang="en-US" altLang="zh-TW" dirty="0"/>
              <a:t>When training a larger network, it is rare to meet local minima.</a:t>
            </a:r>
          </a:p>
          <a:p>
            <a:pPr lvl="1"/>
            <a:r>
              <a:rPr lang="en-US" altLang="zh-TW" dirty="0"/>
              <a:t>All local minima are almost as good as global</a:t>
            </a:r>
          </a:p>
          <a:p>
            <a:r>
              <a:rPr lang="en-US" altLang="zh-TW" sz="2400" dirty="0"/>
              <a:t>We can try to understand the error surface by visualization.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12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22" y="2231407"/>
            <a:ext cx="3215178" cy="2626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 stops ….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People believe training stuck because the parameters are near a critical point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19" y="2818854"/>
            <a:ext cx="3829871" cy="361871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457028" y="5563022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033334" y="3558130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010702" y="3629220"/>
            <a:ext cx="177228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local minima</a:t>
            </a:r>
            <a:endParaRPr lang="zh-TW" altLang="en-US" sz="2400" dirty="0"/>
          </a:p>
        </p:txBody>
      </p:sp>
      <p:pic>
        <p:nvPicPr>
          <p:cNvPr id="18434" name="Picture 2" descr="「saddle point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74" y="4120662"/>
            <a:ext cx="3708400" cy="28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橢圓 11"/>
          <p:cNvSpPr/>
          <p:nvPr/>
        </p:nvSpPr>
        <p:spPr>
          <a:xfrm>
            <a:off x="6232034" y="5424397"/>
            <a:ext cx="186137" cy="186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010702" y="5424784"/>
            <a:ext cx="177228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How about saddle point?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090041" y="43418"/>
            <a:ext cx="605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http://www.deeplearningbook.org/contents/optimization.html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AA5F51-8529-46DB-BF49-16D0E8CB23CC}"/>
              </a:ext>
            </a:extLst>
          </p:cNvPr>
          <p:cNvSpPr/>
          <p:nvPr/>
        </p:nvSpPr>
        <p:spPr>
          <a:xfrm>
            <a:off x="6077236" y="681037"/>
            <a:ext cx="208723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critical point: </a:t>
            </a:r>
          </a:p>
          <a:p>
            <a:r>
              <a:rPr lang="en-US" altLang="zh-TW" sz="2400" dirty="0"/>
              <a:t>gradient is zero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41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80468-30BC-4DDF-8C54-80603508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When Gradient is Zero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289FC3-5AD8-42D3-92C9-B0F614B9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/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48257F7-2297-45F4-BC7B-5D1A047C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3" y="1922841"/>
                <a:ext cx="8738354" cy="608372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5F84A2C5-736D-4DCE-977A-A3F0441E28F5}"/>
              </a:ext>
            </a:extLst>
          </p:cNvPr>
          <p:cNvSpPr txBox="1"/>
          <p:nvPr/>
        </p:nvSpPr>
        <p:spPr>
          <a:xfrm>
            <a:off x="1062404" y="2820686"/>
            <a:ext cx="328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g is a </a:t>
            </a:r>
            <a:r>
              <a:rPr lang="en-US" altLang="zh-TW" sz="2400" b="1" i="1" u="sng" dirty="0"/>
              <a:t>vector</a:t>
            </a:r>
            <a:endParaRPr lang="zh-TW" altLang="en-US" sz="2400" b="1" i="1" u="sng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D40944-1090-4ACE-8303-F88C4259ACED}"/>
              </a:ext>
            </a:extLst>
          </p:cNvPr>
          <p:cNvSpPr txBox="1"/>
          <p:nvPr/>
        </p:nvSpPr>
        <p:spPr>
          <a:xfrm>
            <a:off x="1062403" y="4081603"/>
            <a:ext cx="328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Hessian H is a </a:t>
            </a:r>
            <a:r>
              <a:rPr lang="en-US" altLang="zh-TW" sz="2400" b="1" i="1" u="sng" dirty="0"/>
              <a:t>matrix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45387CF-6C93-4235-9BEC-6E8B2BEE6C6A}"/>
                  </a:ext>
                </a:extLst>
              </p:cNvPr>
              <p:cNvSpPr txBox="1"/>
              <p:nvPr/>
            </p:nvSpPr>
            <p:spPr>
              <a:xfrm>
                <a:off x="4448897" y="3116837"/>
                <a:ext cx="1681871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45387CF-6C93-4235-9BEC-6E8B2BEE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897" y="3116837"/>
                <a:ext cx="1681871" cy="80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08497B4-27BD-4998-BFE2-FADE18E91C28}"/>
                  </a:ext>
                </a:extLst>
              </p:cNvPr>
              <p:cNvSpPr txBox="1"/>
              <p:nvPr/>
            </p:nvSpPr>
            <p:spPr>
              <a:xfrm>
                <a:off x="4431260" y="4392762"/>
                <a:ext cx="2650277" cy="845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08497B4-27BD-4998-BFE2-FADE18E9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60" y="4392762"/>
                <a:ext cx="2650277" cy="845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B8F3456-7901-4C8D-B474-2A76D33AC6A0}"/>
                  </a:ext>
                </a:extLst>
              </p:cNvPr>
              <p:cNvSpPr txBox="1"/>
              <p:nvPr/>
            </p:nvSpPr>
            <p:spPr>
              <a:xfrm>
                <a:off x="4979358" y="5331603"/>
                <a:ext cx="2153603" cy="845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B8F3456-7901-4C8D-B474-2A76D33AC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358" y="5331603"/>
                <a:ext cx="2153603" cy="845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AF72622-10F7-4724-8E72-748470CCE06E}"/>
                  </a:ext>
                </a:extLst>
              </p:cNvPr>
              <p:cNvSpPr txBox="1"/>
              <p:nvPr/>
            </p:nvSpPr>
            <p:spPr>
              <a:xfrm>
                <a:off x="7132961" y="5554741"/>
                <a:ext cx="76745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AF72622-10F7-4724-8E72-748470CC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61" y="5554741"/>
                <a:ext cx="767453" cy="399084"/>
              </a:xfrm>
              <a:prstGeom prst="rect">
                <a:avLst/>
              </a:prstGeom>
              <a:blipFill>
                <a:blip r:embed="rId7"/>
                <a:stretch>
                  <a:fillRect l="-3968" r="-5556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D9375D-2B7F-483E-BED0-39EE97EFA8FC}"/>
              </a:ext>
            </a:extLst>
          </p:cNvPr>
          <p:cNvSpPr txBox="1"/>
          <p:nvPr/>
        </p:nvSpPr>
        <p:spPr>
          <a:xfrm>
            <a:off x="1740004" y="5148674"/>
            <a:ext cx="17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symmetric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742EB3E-BC66-41F9-BAC7-5CA15695A5DB}"/>
                  </a:ext>
                </a:extLst>
              </p:cNvPr>
              <p:cNvSpPr txBox="1"/>
              <p:nvPr/>
            </p:nvSpPr>
            <p:spPr>
              <a:xfrm>
                <a:off x="6808253" y="3377410"/>
                <a:ext cx="10232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742EB3E-BC66-41F9-BAC7-5CA15695A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53" y="3377410"/>
                <a:ext cx="1023293" cy="369332"/>
              </a:xfrm>
              <a:prstGeom prst="rect">
                <a:avLst/>
              </a:prstGeom>
              <a:blipFill>
                <a:blip r:embed="rId8"/>
                <a:stretch>
                  <a:fillRect l="-714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1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12242</TotalTime>
  <Words>3169</Words>
  <Application>Microsoft Office PowerPoint</Application>
  <PresentationFormat>如螢幕大小 (4:3)</PresentationFormat>
  <Paragraphs>672</Paragraphs>
  <Slides>74</Slides>
  <Notes>22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85" baseType="lpstr">
      <vt:lpstr>-apple-system</vt:lpstr>
      <vt:lpstr>Lucida Grande</vt:lpstr>
      <vt:lpstr>微軟正黑體</vt:lpstr>
      <vt:lpstr>新細明體</vt:lpstr>
      <vt:lpstr>arial</vt:lpstr>
      <vt:lpstr>arial</vt:lpstr>
      <vt:lpstr>Calibri</vt:lpstr>
      <vt:lpstr>Calibri Light</vt:lpstr>
      <vt:lpstr>Cambria Math</vt:lpstr>
      <vt:lpstr>Office 佈景主題</vt:lpstr>
      <vt:lpstr>方程式</vt:lpstr>
      <vt:lpstr>Optimization</vt:lpstr>
      <vt:lpstr>Last time …</vt:lpstr>
      <vt:lpstr>Optimization </vt:lpstr>
      <vt:lpstr>Loss of Deep Learning  is not convex</vt:lpstr>
      <vt:lpstr>Non-convex ≠ Difficult</vt:lpstr>
      <vt:lpstr>Outline</vt:lpstr>
      <vt:lpstr>Hessian Matrix:  When Gradient is Zero</vt:lpstr>
      <vt:lpstr>Training stops ….  </vt:lpstr>
      <vt:lpstr>When Gradient is Zero</vt:lpstr>
      <vt:lpstr>Hessian</vt:lpstr>
      <vt:lpstr>Hessian</vt:lpstr>
      <vt:lpstr>Hessian</vt:lpstr>
      <vt:lpstr>Hessian</vt:lpstr>
      <vt:lpstr>Hessian</vt:lpstr>
      <vt:lpstr>Review: Linear Algebra </vt:lpstr>
      <vt:lpstr>Review: Positive/Negative Definite</vt:lpstr>
      <vt:lpstr>Hessian</vt:lpstr>
      <vt:lpstr>Hessian</vt:lpstr>
      <vt:lpstr>Hessian</vt:lpstr>
      <vt:lpstr>Examples</vt:lpstr>
      <vt:lpstr>Examples</vt:lpstr>
      <vt:lpstr>Degenerate</vt:lpstr>
      <vt:lpstr>Degenerate</vt:lpstr>
      <vt:lpstr>Degenerate</vt:lpstr>
      <vt:lpstr>Degenerate</vt:lpstr>
      <vt:lpstr>Training stuck ≠ Zero Gradient </vt:lpstr>
      <vt:lpstr>Training stuck ≠ Zero Gradient </vt:lpstr>
      <vt:lpstr>Deep Linear Network</vt:lpstr>
      <vt:lpstr>PowerPoint 簡報</vt:lpstr>
      <vt:lpstr>PowerPoint 簡報</vt:lpstr>
      <vt:lpstr>PowerPoint 簡報</vt:lpstr>
      <vt:lpstr>10 hidden layers</vt:lpstr>
      <vt:lpstr>Demo</vt:lpstr>
      <vt:lpstr>Deep Linear Network</vt:lpstr>
      <vt:lpstr>Reference</vt:lpstr>
      <vt:lpstr>Non-linear Deep Network</vt:lpstr>
      <vt:lpstr>Even Simple Task can be Difficult</vt:lpstr>
      <vt:lpstr>ReLU has local</vt:lpstr>
      <vt:lpstr>“Blind Spot” of ReLU</vt:lpstr>
      <vt:lpstr>“Blind Spot” of ReLU</vt:lpstr>
      <vt:lpstr>PowerPoint 簡報</vt:lpstr>
      <vt:lpstr>PowerPoint 簡報</vt:lpstr>
      <vt:lpstr>PowerPoint 簡報</vt:lpstr>
      <vt:lpstr>Reference</vt:lpstr>
      <vt:lpstr>Conjecture  about Deep Learning</vt:lpstr>
      <vt:lpstr>Analyzing Hessian </vt:lpstr>
      <vt:lpstr>Analyzing Hessian </vt:lpstr>
      <vt:lpstr>Error v.s. Eigenvalues</vt:lpstr>
      <vt:lpstr>Guess about Error Surface </vt:lpstr>
      <vt:lpstr>Training Error v.s. Eigenvalues</vt:lpstr>
      <vt:lpstr>Training Error v.s. Eigenvalues</vt:lpstr>
      <vt:lpstr>PowerPoint 簡報</vt:lpstr>
      <vt:lpstr>Spin Glass v.s. Deep Learning </vt:lpstr>
      <vt:lpstr>More Theory</vt:lpstr>
      <vt:lpstr>Reference</vt:lpstr>
      <vt:lpstr>What does the Error Surface look like?</vt:lpstr>
      <vt:lpstr>Error Surface</vt:lpstr>
      <vt:lpstr>Profile</vt:lpstr>
      <vt:lpstr>Profile</vt:lpstr>
      <vt:lpstr>Profile</vt:lpstr>
      <vt:lpstr>PowerPoint 簡報</vt:lpstr>
      <vt:lpstr>PowerPoint 簡報</vt:lpstr>
      <vt:lpstr>Profile - LSTM</vt:lpstr>
      <vt:lpstr>Training Processing</vt:lpstr>
      <vt:lpstr>Training Processing</vt:lpstr>
      <vt:lpstr>PowerPoint 簡報</vt:lpstr>
      <vt:lpstr>Training Processing</vt:lpstr>
      <vt:lpstr>Training Processing</vt:lpstr>
      <vt:lpstr>PowerPoint 簡報</vt:lpstr>
      <vt:lpstr>Batch Normalization</vt:lpstr>
      <vt:lpstr>Skip Connection</vt:lpstr>
      <vt:lpstr>Reference</vt:lpstr>
      <vt:lpstr>Concluding Remarks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</dc:title>
  <dc:creator>Hung-yi Lee</dc:creator>
  <cp:lastModifiedBy>Hung-yi Lee</cp:lastModifiedBy>
  <cp:revision>259</cp:revision>
  <dcterms:created xsi:type="dcterms:W3CDTF">2018-01-22T07:49:59Z</dcterms:created>
  <dcterms:modified xsi:type="dcterms:W3CDTF">2018-03-23T05:45:50Z</dcterms:modified>
</cp:coreProperties>
</file>